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1269" r:id="rId2"/>
    <p:sldId id="1250" r:id="rId3"/>
    <p:sldId id="1270" r:id="rId4"/>
    <p:sldId id="1271" r:id="rId5"/>
    <p:sldId id="1272" r:id="rId6"/>
    <p:sldId id="1273" r:id="rId7"/>
    <p:sldId id="1274" r:id="rId8"/>
    <p:sldId id="1275" r:id="rId9"/>
    <p:sldId id="1276" r:id="rId10"/>
    <p:sldId id="1278" r:id="rId11"/>
    <p:sldId id="1279" r:id="rId12"/>
    <p:sldId id="1280" r:id="rId13"/>
    <p:sldId id="1281" r:id="rId14"/>
    <p:sldId id="1282" r:id="rId15"/>
    <p:sldId id="1283" r:id="rId16"/>
    <p:sldId id="1285" r:id="rId17"/>
    <p:sldId id="1284" r:id="rId18"/>
    <p:sldId id="1287" r:id="rId19"/>
    <p:sldId id="1288" r:id="rId20"/>
    <p:sldId id="1289" r:id="rId21"/>
    <p:sldId id="1290" r:id="rId22"/>
    <p:sldId id="1292" r:id="rId23"/>
    <p:sldId id="1293" r:id="rId24"/>
    <p:sldId id="1294" r:id="rId25"/>
    <p:sldId id="1295" r:id="rId26"/>
    <p:sldId id="1296" r:id="rId27"/>
    <p:sldId id="1297" r:id="rId28"/>
  </p:sldIdLst>
  <p:sldSz cx="12192000" cy="6858000"/>
  <p:notesSz cx="6858000" cy="9144000"/>
  <p:embeddedFontLst>
    <p:embeddedFont>
      <p:font typeface="Dubai" panose="020B0503030403030204" pitchFamily="34" charset="-78"/>
      <p:regular r:id="rId29"/>
      <p:bold r:id="rId30"/>
    </p:embeddedFont>
    <p:embeddedFont>
      <p:font typeface="Imperial" pitchFamily="2" charset="77"/>
      <p:regular r:id="rId31"/>
    </p:embeddedFont>
    <p:embeddedFont>
      <p:font typeface="Poppins" pitchFamily="2" charset="77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525" userDrawn="1">
          <p15:clr>
            <a:srgbClr val="A4A3A4"/>
          </p15:clr>
        </p15:guide>
        <p15:guide id="3" pos="2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646"/>
    <a:srgbClr val="3D506A"/>
    <a:srgbClr val="364559"/>
    <a:srgbClr val="647388"/>
    <a:srgbClr val="6645CF"/>
    <a:srgbClr val="2191FF"/>
    <a:srgbClr val="FB4B5E"/>
    <a:srgbClr val="FFA84E"/>
    <a:srgbClr val="3CB5FF"/>
    <a:srgbClr val="FB2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96405"/>
  </p:normalViewPr>
  <p:slideViewPr>
    <p:cSldViewPr snapToGrid="0" snapToObjects="1">
      <p:cViewPr varScale="1">
        <p:scale>
          <a:sx n="212" d="100"/>
          <a:sy n="212" d="100"/>
        </p:scale>
        <p:origin x="576" y="184"/>
      </p:cViewPr>
      <p:guideLst>
        <p:guide orient="horz" pos="2160"/>
        <p:guide pos="2525"/>
        <p:guide pos="2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90EA7-3E58-BE42-811E-9FF3AF2AFF84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8B9BB1E8-D47C-7E49-8F5A-6156DB77D709}">
      <dgm:prSet phldrT="[Texto]" custT="1"/>
      <dgm:spPr>
        <a:solidFill>
          <a:schemeClr val="accent1"/>
        </a:solidFill>
        <a:ln>
          <a:noFill/>
        </a:ln>
      </dgm:spPr>
      <dgm:t>
        <a:bodyPr tIns="432000" anchor="ctr"/>
        <a:lstStyle/>
        <a:p>
          <a:r>
            <a:rPr lang="es-E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01</a:t>
          </a:r>
        </a:p>
        <a:p>
          <a:r>
            <a:rPr lang="es-E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Transparencia</a:t>
          </a:r>
        </a:p>
        <a:p>
          <a:r>
            <a:rPr lang="es-ES" sz="11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 usuario es lo primero</a:t>
          </a:r>
          <a:endParaRPr lang="es-ES" sz="1400" dirty="0">
            <a:solidFill>
              <a:schemeClr val="accent1">
                <a:lumMod val="5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5898962-CD55-FF4D-B574-B578FDBFD5D8}" type="parTrans" cxnId="{D10C6576-0D91-4942-8C27-E0A7FBC97C04}">
      <dgm:prSet/>
      <dgm:spPr/>
      <dgm:t>
        <a:bodyPr/>
        <a:lstStyle/>
        <a:p>
          <a:endParaRPr lang="es-ES" sz="600"/>
        </a:p>
      </dgm:t>
    </dgm:pt>
    <dgm:pt modelId="{65B34099-2100-0947-BDFF-61BF2225B880}" type="sibTrans" cxnId="{D10C6576-0D91-4942-8C27-E0A7FBC97C04}">
      <dgm:prSet/>
      <dgm:spPr/>
      <dgm:t>
        <a:bodyPr/>
        <a:lstStyle/>
        <a:p>
          <a:endParaRPr lang="es-ES" sz="600"/>
        </a:p>
      </dgm:t>
    </dgm:pt>
    <dgm:pt modelId="{25B82DC9-E0FF-BB46-A31B-25FE1B0DAB46}">
      <dgm:prSet phldrT="[Texto]" custT="1"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 tIns="0" bIns="324000"/>
        <a:lstStyle/>
        <a:p>
          <a:r>
            <a: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03</a:t>
          </a:r>
          <a:endParaRPr lang="es-ES" sz="1600" dirty="0">
            <a:solidFill>
              <a:schemeClr val="bg1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Creación de una DAO</a:t>
          </a:r>
        </a:p>
        <a:p>
          <a:r>
            <a:rPr lang="es-E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Organización Autónoma Descentralizada </a:t>
          </a:r>
        </a:p>
      </dgm:t>
    </dgm:pt>
    <dgm:pt modelId="{41FC5D45-9A2A-F84D-BD72-6576E0A9AB7D}" type="parTrans" cxnId="{1DE535FA-6763-FB45-BC47-269E49DFD37E}">
      <dgm:prSet/>
      <dgm:spPr/>
      <dgm:t>
        <a:bodyPr/>
        <a:lstStyle/>
        <a:p>
          <a:endParaRPr lang="es-ES" sz="600"/>
        </a:p>
      </dgm:t>
    </dgm:pt>
    <dgm:pt modelId="{A18B0D0B-0F39-1D4A-9E25-55EA999BDD97}" type="sibTrans" cxnId="{1DE535FA-6763-FB45-BC47-269E49DFD37E}">
      <dgm:prSet/>
      <dgm:spPr/>
      <dgm:t>
        <a:bodyPr/>
        <a:lstStyle/>
        <a:p>
          <a:endParaRPr lang="es-ES" sz="600"/>
        </a:p>
      </dgm:t>
    </dgm:pt>
    <dgm:pt modelId="{44ADC62D-A0AB-BA4A-9B06-A605AED1BBFE}">
      <dgm:prSet phldrT="[Texto]" custT="1"/>
      <dgm:spPr>
        <a:solidFill>
          <a:schemeClr val="tx2">
            <a:lumMod val="50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04</a:t>
          </a:r>
        </a:p>
        <a:p>
          <a:r>
            <a:rPr lang="es-E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Conseguir la habilidad de trazar cualquier activo</a:t>
          </a:r>
        </a:p>
        <a:p>
          <a:r>
            <a:rPr lang="es-E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Pondremos el ejemplo práctico de los vehículos para simplificar</a:t>
          </a:r>
        </a:p>
      </dgm:t>
    </dgm:pt>
    <dgm:pt modelId="{421EDA2B-A885-EB46-9C66-C4DAC1A3CDD5}" type="parTrans" cxnId="{492C329C-E642-7043-9D76-455EDF2A7FB0}">
      <dgm:prSet/>
      <dgm:spPr/>
      <dgm:t>
        <a:bodyPr/>
        <a:lstStyle/>
        <a:p>
          <a:endParaRPr lang="es-ES"/>
        </a:p>
      </dgm:t>
    </dgm:pt>
    <dgm:pt modelId="{B5C0DD3F-8B1E-FC49-A4F0-3391E893E8C2}" type="sibTrans" cxnId="{492C329C-E642-7043-9D76-455EDF2A7FB0}">
      <dgm:prSet/>
      <dgm:spPr/>
      <dgm:t>
        <a:bodyPr/>
        <a:lstStyle/>
        <a:p>
          <a:endParaRPr lang="es-ES"/>
        </a:p>
      </dgm:t>
    </dgm:pt>
    <dgm:pt modelId="{B287733C-CB4D-C646-979D-4EC22F712270}">
      <dgm:prSet phldrT="[Texto]" custT="1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s-ES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02</a:t>
          </a:r>
          <a:endParaRPr lang="es-ES" sz="16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6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Interfaz sencilla y segura</a:t>
          </a:r>
        </a:p>
        <a:p>
          <a:r>
            <a:rPr lang="es-ES" sz="11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La </a:t>
          </a:r>
          <a:r>
            <a:rPr lang="es-ES" sz="11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blockchain</a:t>
          </a:r>
          <a:r>
            <a:rPr lang="es-ES" sz="11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no tiene que dar miedo</a:t>
          </a:r>
        </a:p>
      </dgm:t>
    </dgm:pt>
    <dgm:pt modelId="{2E4E96DE-E879-FC42-BE74-F496D85A9741}" type="sibTrans" cxnId="{017B85DC-4B71-3C41-89CE-70D0DAB35DCD}">
      <dgm:prSet/>
      <dgm:spPr/>
      <dgm:t>
        <a:bodyPr/>
        <a:lstStyle/>
        <a:p>
          <a:endParaRPr lang="es-ES" sz="600"/>
        </a:p>
      </dgm:t>
    </dgm:pt>
    <dgm:pt modelId="{D2548F94-E122-5144-855E-FBA19C152ABC}" type="parTrans" cxnId="{017B85DC-4B71-3C41-89CE-70D0DAB35DCD}">
      <dgm:prSet/>
      <dgm:spPr/>
      <dgm:t>
        <a:bodyPr/>
        <a:lstStyle/>
        <a:p>
          <a:endParaRPr lang="es-ES" sz="600"/>
        </a:p>
      </dgm:t>
    </dgm:pt>
    <dgm:pt modelId="{C0B0C7CC-81CB-0E42-8860-B7198C86DB61}" type="pres">
      <dgm:prSet presAssocID="{D5C90EA7-3E58-BE42-811E-9FF3AF2AFF84}" presName="Name0" presStyleCnt="0">
        <dgm:presLayoutVars>
          <dgm:dir/>
          <dgm:animLvl val="lvl"/>
          <dgm:resizeHandles val="exact"/>
        </dgm:presLayoutVars>
      </dgm:prSet>
      <dgm:spPr/>
    </dgm:pt>
    <dgm:pt modelId="{ACCDDE15-3028-9B47-A7C5-DFACF37B3CA0}" type="pres">
      <dgm:prSet presAssocID="{8B9BB1E8-D47C-7E49-8F5A-6156DB77D709}" presName="Name8" presStyleCnt="0"/>
      <dgm:spPr/>
    </dgm:pt>
    <dgm:pt modelId="{2D4D8604-7D33-E446-BB75-D79F2485C66C}" type="pres">
      <dgm:prSet presAssocID="{8B9BB1E8-D47C-7E49-8F5A-6156DB77D709}" presName="level" presStyleLbl="node1" presStyleIdx="0" presStyleCnt="4" custLinFactNeighborY="18816">
        <dgm:presLayoutVars>
          <dgm:chMax val="1"/>
          <dgm:bulletEnabled val="1"/>
        </dgm:presLayoutVars>
      </dgm:prSet>
      <dgm:spPr/>
    </dgm:pt>
    <dgm:pt modelId="{1B69C52C-3BB8-614C-9652-D55CBD3A8907}" type="pres">
      <dgm:prSet presAssocID="{8B9BB1E8-D47C-7E49-8F5A-6156DB77D70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64B8645-2BA8-974B-95D2-2E18FBEE9753}" type="pres">
      <dgm:prSet presAssocID="{B287733C-CB4D-C646-979D-4EC22F712270}" presName="Name8" presStyleCnt="0"/>
      <dgm:spPr/>
    </dgm:pt>
    <dgm:pt modelId="{E7F2C53F-51BF-AA43-9E89-F755D5342247}" type="pres">
      <dgm:prSet presAssocID="{B287733C-CB4D-C646-979D-4EC22F712270}" presName="level" presStyleLbl="node1" presStyleIdx="1" presStyleCnt="4" custScaleY="101758" custLinFactNeighborY="18717">
        <dgm:presLayoutVars>
          <dgm:chMax val="1"/>
          <dgm:bulletEnabled val="1"/>
        </dgm:presLayoutVars>
      </dgm:prSet>
      <dgm:spPr/>
    </dgm:pt>
    <dgm:pt modelId="{480BAFDB-96DA-DF4F-93B2-48B922D845DB}" type="pres">
      <dgm:prSet presAssocID="{B287733C-CB4D-C646-979D-4EC22F71227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C0C2796-830A-6049-8470-B5E5A1C6B120}" type="pres">
      <dgm:prSet presAssocID="{25B82DC9-E0FF-BB46-A31B-25FE1B0DAB46}" presName="Name8" presStyleCnt="0"/>
      <dgm:spPr/>
    </dgm:pt>
    <dgm:pt modelId="{B99EFFB1-AD11-1B49-9144-D60B80991C9B}" type="pres">
      <dgm:prSet presAssocID="{25B82DC9-E0FF-BB46-A31B-25FE1B0DAB46}" presName="level" presStyleLbl="node1" presStyleIdx="2" presStyleCnt="4" custLinFactNeighborY="19307">
        <dgm:presLayoutVars>
          <dgm:chMax val="1"/>
          <dgm:bulletEnabled val="1"/>
        </dgm:presLayoutVars>
      </dgm:prSet>
      <dgm:spPr/>
    </dgm:pt>
    <dgm:pt modelId="{E97C2112-D553-424B-BE75-88C9C8A0C839}" type="pres">
      <dgm:prSet presAssocID="{25B82DC9-E0FF-BB46-A31B-25FE1B0DAB4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9E3AFC5-164B-2447-8F1B-0B0214D7B241}" type="pres">
      <dgm:prSet presAssocID="{44ADC62D-A0AB-BA4A-9B06-A605AED1BBFE}" presName="Name8" presStyleCnt="0"/>
      <dgm:spPr/>
    </dgm:pt>
    <dgm:pt modelId="{D851AA9C-19FC-1C41-9DEB-F11C533833F2}" type="pres">
      <dgm:prSet presAssocID="{44ADC62D-A0AB-BA4A-9B06-A605AED1BBFE}" presName="level" presStyleLbl="node1" presStyleIdx="3" presStyleCnt="4" custScaleX="95165">
        <dgm:presLayoutVars>
          <dgm:chMax val="1"/>
          <dgm:bulletEnabled val="1"/>
        </dgm:presLayoutVars>
      </dgm:prSet>
      <dgm:spPr/>
    </dgm:pt>
    <dgm:pt modelId="{41D1317A-B163-374A-B98B-BD957BD41773}" type="pres">
      <dgm:prSet presAssocID="{44ADC62D-A0AB-BA4A-9B06-A605AED1BBF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1177309-9E56-734F-90D2-E7BAAD12922D}" type="presOf" srcId="{8B9BB1E8-D47C-7E49-8F5A-6156DB77D709}" destId="{2D4D8604-7D33-E446-BB75-D79F2485C66C}" srcOrd="0" destOrd="0" presId="urn:microsoft.com/office/officeart/2005/8/layout/pyramid1"/>
    <dgm:cxn modelId="{3F369B0C-3636-4E43-A030-26104D001BA3}" type="presOf" srcId="{25B82DC9-E0FF-BB46-A31B-25FE1B0DAB46}" destId="{B99EFFB1-AD11-1B49-9144-D60B80991C9B}" srcOrd="0" destOrd="0" presId="urn:microsoft.com/office/officeart/2005/8/layout/pyramid1"/>
    <dgm:cxn modelId="{7B3A4233-717D-8645-8F9B-AB046FF0AFC6}" type="presOf" srcId="{B287733C-CB4D-C646-979D-4EC22F712270}" destId="{E7F2C53F-51BF-AA43-9E89-F755D5342247}" srcOrd="0" destOrd="0" presId="urn:microsoft.com/office/officeart/2005/8/layout/pyramid1"/>
    <dgm:cxn modelId="{1D5CAF3B-B6AC-4F49-BD60-74DFADF35097}" type="presOf" srcId="{D5C90EA7-3E58-BE42-811E-9FF3AF2AFF84}" destId="{C0B0C7CC-81CB-0E42-8860-B7198C86DB61}" srcOrd="0" destOrd="0" presId="urn:microsoft.com/office/officeart/2005/8/layout/pyramid1"/>
    <dgm:cxn modelId="{2D3A663E-276B-6245-AC4F-2452AD0B9628}" type="presOf" srcId="{25B82DC9-E0FF-BB46-A31B-25FE1B0DAB46}" destId="{E97C2112-D553-424B-BE75-88C9C8A0C839}" srcOrd="1" destOrd="0" presId="urn:microsoft.com/office/officeart/2005/8/layout/pyramid1"/>
    <dgm:cxn modelId="{8463AA67-584B-0142-BFF9-7CD0C5C2EE5E}" type="presOf" srcId="{B287733C-CB4D-C646-979D-4EC22F712270}" destId="{480BAFDB-96DA-DF4F-93B2-48B922D845DB}" srcOrd="1" destOrd="0" presId="urn:microsoft.com/office/officeart/2005/8/layout/pyramid1"/>
    <dgm:cxn modelId="{D10C6576-0D91-4942-8C27-E0A7FBC97C04}" srcId="{D5C90EA7-3E58-BE42-811E-9FF3AF2AFF84}" destId="{8B9BB1E8-D47C-7E49-8F5A-6156DB77D709}" srcOrd="0" destOrd="0" parTransId="{55898962-CD55-FF4D-B574-B578FDBFD5D8}" sibTransId="{65B34099-2100-0947-BDFF-61BF2225B880}"/>
    <dgm:cxn modelId="{682A018B-728E-6848-B766-424D3BF83934}" type="presOf" srcId="{44ADC62D-A0AB-BA4A-9B06-A605AED1BBFE}" destId="{D851AA9C-19FC-1C41-9DEB-F11C533833F2}" srcOrd="0" destOrd="0" presId="urn:microsoft.com/office/officeart/2005/8/layout/pyramid1"/>
    <dgm:cxn modelId="{E265D499-CA6E-2140-B2CD-F88CBDA1FAC0}" type="presOf" srcId="{8B9BB1E8-D47C-7E49-8F5A-6156DB77D709}" destId="{1B69C52C-3BB8-614C-9652-D55CBD3A8907}" srcOrd="1" destOrd="0" presId="urn:microsoft.com/office/officeart/2005/8/layout/pyramid1"/>
    <dgm:cxn modelId="{492C329C-E642-7043-9D76-455EDF2A7FB0}" srcId="{D5C90EA7-3E58-BE42-811E-9FF3AF2AFF84}" destId="{44ADC62D-A0AB-BA4A-9B06-A605AED1BBFE}" srcOrd="3" destOrd="0" parTransId="{421EDA2B-A885-EB46-9C66-C4DAC1A3CDD5}" sibTransId="{B5C0DD3F-8B1E-FC49-A4F0-3391E893E8C2}"/>
    <dgm:cxn modelId="{D41F48DB-4C47-004D-844D-D38ED44EF2F9}" type="presOf" srcId="{44ADC62D-A0AB-BA4A-9B06-A605AED1BBFE}" destId="{41D1317A-B163-374A-B98B-BD957BD41773}" srcOrd="1" destOrd="0" presId="urn:microsoft.com/office/officeart/2005/8/layout/pyramid1"/>
    <dgm:cxn modelId="{017B85DC-4B71-3C41-89CE-70D0DAB35DCD}" srcId="{D5C90EA7-3E58-BE42-811E-9FF3AF2AFF84}" destId="{B287733C-CB4D-C646-979D-4EC22F712270}" srcOrd="1" destOrd="0" parTransId="{D2548F94-E122-5144-855E-FBA19C152ABC}" sibTransId="{2E4E96DE-E879-FC42-BE74-F496D85A9741}"/>
    <dgm:cxn modelId="{1DE535FA-6763-FB45-BC47-269E49DFD37E}" srcId="{D5C90EA7-3E58-BE42-811E-9FF3AF2AFF84}" destId="{25B82DC9-E0FF-BB46-A31B-25FE1B0DAB46}" srcOrd="2" destOrd="0" parTransId="{41FC5D45-9A2A-F84D-BD72-6576E0A9AB7D}" sibTransId="{A18B0D0B-0F39-1D4A-9E25-55EA999BDD97}"/>
    <dgm:cxn modelId="{70A2D4FA-9C2D-F447-9DBD-F51F747F4C8E}" type="presParOf" srcId="{C0B0C7CC-81CB-0E42-8860-B7198C86DB61}" destId="{ACCDDE15-3028-9B47-A7C5-DFACF37B3CA0}" srcOrd="0" destOrd="0" presId="urn:microsoft.com/office/officeart/2005/8/layout/pyramid1"/>
    <dgm:cxn modelId="{D1798D71-B81E-324B-BD72-9AFCC7C6363C}" type="presParOf" srcId="{ACCDDE15-3028-9B47-A7C5-DFACF37B3CA0}" destId="{2D4D8604-7D33-E446-BB75-D79F2485C66C}" srcOrd="0" destOrd="0" presId="urn:microsoft.com/office/officeart/2005/8/layout/pyramid1"/>
    <dgm:cxn modelId="{19F91249-F733-3B42-907C-7BBB2BBDC7CD}" type="presParOf" srcId="{ACCDDE15-3028-9B47-A7C5-DFACF37B3CA0}" destId="{1B69C52C-3BB8-614C-9652-D55CBD3A8907}" srcOrd="1" destOrd="0" presId="urn:microsoft.com/office/officeart/2005/8/layout/pyramid1"/>
    <dgm:cxn modelId="{A5C489EA-5D08-9240-8B53-129A03359DC5}" type="presParOf" srcId="{C0B0C7CC-81CB-0E42-8860-B7198C86DB61}" destId="{B64B8645-2BA8-974B-95D2-2E18FBEE9753}" srcOrd="1" destOrd="0" presId="urn:microsoft.com/office/officeart/2005/8/layout/pyramid1"/>
    <dgm:cxn modelId="{6A435923-3C93-A841-AE03-FA95DEA9E1F4}" type="presParOf" srcId="{B64B8645-2BA8-974B-95D2-2E18FBEE9753}" destId="{E7F2C53F-51BF-AA43-9E89-F755D5342247}" srcOrd="0" destOrd="0" presId="urn:microsoft.com/office/officeart/2005/8/layout/pyramid1"/>
    <dgm:cxn modelId="{54D862BC-0119-7F4A-839E-6546B9425B0D}" type="presParOf" srcId="{B64B8645-2BA8-974B-95D2-2E18FBEE9753}" destId="{480BAFDB-96DA-DF4F-93B2-48B922D845DB}" srcOrd="1" destOrd="0" presId="urn:microsoft.com/office/officeart/2005/8/layout/pyramid1"/>
    <dgm:cxn modelId="{6E0563CB-B59F-2C49-9469-65F7BE71C8B3}" type="presParOf" srcId="{C0B0C7CC-81CB-0E42-8860-B7198C86DB61}" destId="{0C0C2796-830A-6049-8470-B5E5A1C6B120}" srcOrd="2" destOrd="0" presId="urn:microsoft.com/office/officeart/2005/8/layout/pyramid1"/>
    <dgm:cxn modelId="{E6D3765A-FF3B-D64C-86F2-F4569115680D}" type="presParOf" srcId="{0C0C2796-830A-6049-8470-B5E5A1C6B120}" destId="{B99EFFB1-AD11-1B49-9144-D60B80991C9B}" srcOrd="0" destOrd="0" presId="urn:microsoft.com/office/officeart/2005/8/layout/pyramid1"/>
    <dgm:cxn modelId="{FE49EA3D-9CD5-C74B-A830-DD83759D0112}" type="presParOf" srcId="{0C0C2796-830A-6049-8470-B5E5A1C6B120}" destId="{E97C2112-D553-424B-BE75-88C9C8A0C839}" srcOrd="1" destOrd="0" presId="urn:microsoft.com/office/officeart/2005/8/layout/pyramid1"/>
    <dgm:cxn modelId="{13377C09-0CFA-1E42-9942-8E728013EF5A}" type="presParOf" srcId="{C0B0C7CC-81CB-0E42-8860-B7198C86DB61}" destId="{89E3AFC5-164B-2447-8F1B-0B0214D7B241}" srcOrd="3" destOrd="0" presId="urn:microsoft.com/office/officeart/2005/8/layout/pyramid1"/>
    <dgm:cxn modelId="{CDD020E4-9704-6248-BE43-05CFAE7670C4}" type="presParOf" srcId="{89E3AFC5-164B-2447-8F1B-0B0214D7B241}" destId="{D851AA9C-19FC-1C41-9DEB-F11C533833F2}" srcOrd="0" destOrd="0" presId="urn:microsoft.com/office/officeart/2005/8/layout/pyramid1"/>
    <dgm:cxn modelId="{926F90B6-7409-C345-B7E4-9B5F4AAACB93}" type="presParOf" srcId="{89E3AFC5-164B-2447-8F1B-0B0214D7B241}" destId="{41D1317A-B163-374A-B98B-BD957BD41773}" srcOrd="1" destOrd="0" presId="urn:microsoft.com/office/officeart/2005/8/layout/pyramid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D8604-7D33-E446-BB75-D79F2485C66C}">
      <dsp:nvSpPr>
        <dsp:cNvPr id="0" name=""/>
        <dsp:cNvSpPr/>
      </dsp:nvSpPr>
      <dsp:spPr>
        <a:xfrm>
          <a:off x="3052445" y="283615"/>
          <a:ext cx="2023108" cy="1507311"/>
        </a:xfrm>
        <a:prstGeom prst="trapezoid">
          <a:avLst>
            <a:gd name="adj" fmla="val 6711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43200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01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Transparencia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 usuario es lo primero</a:t>
          </a:r>
          <a:endParaRPr lang="es-ES" sz="1400" kern="1200" dirty="0">
            <a:solidFill>
              <a:schemeClr val="accent1">
                <a:lumMod val="5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052445" y="283615"/>
        <a:ext cx="2023108" cy="1507311"/>
      </dsp:txXfrm>
    </dsp:sp>
    <dsp:sp modelId="{E7F2C53F-51BF-AA43-9E89-F755D5342247}">
      <dsp:nvSpPr>
        <dsp:cNvPr id="0" name=""/>
        <dsp:cNvSpPr/>
      </dsp:nvSpPr>
      <dsp:spPr>
        <a:xfrm>
          <a:off x="2023108" y="1789434"/>
          <a:ext cx="4081783" cy="1533809"/>
        </a:xfrm>
        <a:prstGeom prst="trapezoid">
          <a:avLst>
            <a:gd name="adj" fmla="val 6711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02</a:t>
          </a:r>
          <a:endParaRPr lang="es-ES" sz="16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Interfaz sencilla y segura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La </a:t>
          </a:r>
          <a:r>
            <a:rPr lang="es-ES" sz="11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blockchain</a:t>
          </a:r>
          <a:r>
            <a:rPr lang="es-ES" sz="11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no tiene que dar miedo</a:t>
          </a:r>
        </a:p>
      </dsp:txBody>
      <dsp:txXfrm>
        <a:off x="2737420" y="1789434"/>
        <a:ext cx="2653159" cy="1533809"/>
      </dsp:txXfrm>
    </dsp:sp>
    <dsp:sp modelId="{B99EFFB1-AD11-1B49-9144-D60B80991C9B}">
      <dsp:nvSpPr>
        <dsp:cNvPr id="0" name=""/>
        <dsp:cNvSpPr/>
      </dsp:nvSpPr>
      <dsp:spPr>
        <a:xfrm>
          <a:off x="1011554" y="3332137"/>
          <a:ext cx="6104891" cy="1507311"/>
        </a:xfrm>
        <a:prstGeom prst="trapezoid">
          <a:avLst>
            <a:gd name="adj" fmla="val 6711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0" rIns="30480" bIns="3240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03</a:t>
          </a:r>
          <a:endParaRPr lang="es-ES" sz="1600" kern="1200" dirty="0">
            <a:solidFill>
              <a:schemeClr val="bg1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Creación de una DAO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Organización Autónoma Descentralizada </a:t>
          </a:r>
        </a:p>
      </dsp:txBody>
      <dsp:txXfrm>
        <a:off x="2079910" y="3332137"/>
        <a:ext cx="3968179" cy="1507311"/>
      </dsp:txXfrm>
    </dsp:sp>
    <dsp:sp modelId="{D851AA9C-19FC-1C41-9DEB-F11C533833F2}">
      <dsp:nvSpPr>
        <dsp:cNvPr id="0" name=""/>
        <dsp:cNvSpPr/>
      </dsp:nvSpPr>
      <dsp:spPr>
        <a:xfrm>
          <a:off x="196494" y="4548431"/>
          <a:ext cx="7735011" cy="1507311"/>
        </a:xfrm>
        <a:prstGeom prst="trapezoid">
          <a:avLst>
            <a:gd name="adj" fmla="val 6711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04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Conseguir la habilidad de trazar cualquier activo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Pondremos el ejemplo práctico de los vehículos para simplificar</a:t>
          </a:r>
        </a:p>
      </dsp:txBody>
      <dsp:txXfrm>
        <a:off x="1550121" y="4548431"/>
        <a:ext cx="5027757" cy="1507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0CF9D-38F3-AC40-936D-45E16CFC4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C99F98-0DCA-CC4F-987C-CCEA81DFC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1488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1795F6E2-5AF9-D44E-92D8-6C1ADA917B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73567" y="521221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D1163F71-FB74-C042-A80C-EBA5CD7A95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0901" y="521221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2672DE44-305E-554B-91D8-6E853378ED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4300" y="3196687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DB785F94-3E2D-3A45-B04D-4DEF8ECEB7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70386" y="3239289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992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8">
            <a:extLst>
              <a:ext uri="{FF2B5EF4-FFF2-40B4-BE49-F238E27FC236}">
                <a16:creationId xmlns:a16="http://schemas.microsoft.com/office/drawing/2014/main" id="{88800381-1101-7848-9226-15C43CCDEE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857999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7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C72A-3EA1-7649-B681-2BB8197C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F73E80-6528-644E-B2F1-29CA618E6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63664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1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82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96118C7C-48AF-3948-A175-12CF1D7629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1363" y="3216483"/>
            <a:ext cx="955675" cy="9556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1" name="Marcador de posición de imagen 8">
            <a:extLst>
              <a:ext uri="{FF2B5EF4-FFF2-40B4-BE49-F238E27FC236}">
                <a16:creationId xmlns:a16="http://schemas.microsoft.com/office/drawing/2014/main" id="{04BCEA49-33D2-DC4F-A105-1BB3B2BD32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91363" y="5180456"/>
            <a:ext cx="955675" cy="9556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A45AAE3-0C20-2A42-A90D-061FA2D820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1363" y="1268413"/>
            <a:ext cx="955675" cy="9556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51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A2C0F842-B342-A145-A5E4-3323C65BA964}"/>
              </a:ext>
            </a:extLst>
          </p:cNvPr>
          <p:cNvSpPr/>
          <p:nvPr userDrawn="1"/>
        </p:nvSpPr>
        <p:spPr>
          <a:xfrm>
            <a:off x="0" y="0"/>
            <a:ext cx="9000878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43BE4891-D9F5-DD49-A1E2-D28643B5E7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7276" y="375681"/>
            <a:ext cx="1747203" cy="174173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E3608CB1-1519-7740-854B-9B6D5C98AB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27276" y="2574351"/>
            <a:ext cx="1747203" cy="174173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C1A7C24B-7C6D-F343-99DB-A3D5A44F6D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7276" y="4762747"/>
            <a:ext cx="1747203" cy="174173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364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454508D3-2F9F-5C40-9744-96C7A0AEBD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5113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867A97BA-FD43-FA43-8E44-E1596559546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86290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FEAF7E4-AF4D-9C45-A3D7-92ABB7E5A32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6605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53C79177-069F-9847-885A-FF4425AA86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17194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2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8">
            <a:extLst>
              <a:ext uri="{FF2B5EF4-FFF2-40B4-BE49-F238E27FC236}">
                <a16:creationId xmlns:a16="http://schemas.microsoft.com/office/drawing/2014/main" id="{FB68F1F7-CEEE-BC41-A364-C403B1F6F4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1147" y="787177"/>
            <a:ext cx="2402397" cy="237725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5" name="Marcador de posición de imagen 8">
            <a:extLst>
              <a:ext uri="{FF2B5EF4-FFF2-40B4-BE49-F238E27FC236}">
                <a16:creationId xmlns:a16="http://schemas.microsoft.com/office/drawing/2014/main" id="{CC4B2FD1-47E9-6A4F-8557-304C9EE20E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1147" y="3653667"/>
            <a:ext cx="2402397" cy="237725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986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7CC80-1B6B-5240-8CC5-57E4125CB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ítulo 7">
            <a:extLst>
              <a:ext uri="{FF2B5EF4-FFF2-40B4-BE49-F238E27FC236}">
                <a16:creationId xmlns:a16="http://schemas.microsoft.com/office/drawing/2014/main" id="{6923A324-E453-F649-95DA-00495ADE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9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4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733816" y="516242"/>
            <a:ext cx="10724368" cy="5825515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30B249-728F-8E18-41F4-9274AFA21B9D}"/>
              </a:ext>
            </a:extLst>
          </p:cNvPr>
          <p:cNvSpPr txBox="1"/>
          <p:nvPr/>
        </p:nvSpPr>
        <p:spPr>
          <a:xfrm>
            <a:off x="932567" y="720620"/>
            <a:ext cx="101552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Sistema de Seguimiento y Monitorización de Activos Basado en </a:t>
            </a:r>
            <a:r>
              <a:rPr lang="es-ES" sz="4000" b="1" dirty="0" err="1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Blockchain</a:t>
            </a:r>
            <a:endParaRPr lang="es-ES" sz="4000" b="1" dirty="0">
              <a:solidFill>
                <a:schemeClr val="tx1"/>
              </a:solidFill>
              <a:latin typeface="Dubai" panose="020B0503030403030204" pitchFamily="34" charset="-78"/>
              <a:ea typeface="Roboto" panose="02000000000000000000" pitchFamily="2" charset="0"/>
              <a:cs typeface="Dubai" panose="020B0503030403030204" pitchFamily="34" charset="-78"/>
            </a:endParaRPr>
          </a:p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Ejemplo práctico: Automóviles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7506ED-F3E3-630F-9F78-1A838D194F9F}"/>
              </a:ext>
            </a:extLst>
          </p:cNvPr>
          <p:cNvSpPr txBox="1"/>
          <p:nvPr/>
        </p:nvSpPr>
        <p:spPr>
          <a:xfrm>
            <a:off x="932567" y="4640325"/>
            <a:ext cx="26321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Daniel Asensi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Roch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s-ES" sz="1600" b="1" i="1" dirty="0">
                <a:solidFill>
                  <a:schemeClr val="bg2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Tutor:</a:t>
            </a:r>
          </a:p>
          <a:p>
            <a:r>
              <a:rPr lang="es-ES" sz="1600" b="1" i="1" dirty="0">
                <a:solidFill>
                  <a:schemeClr val="bg2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Higinio Mora Mora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BB38C61F-9C01-6C82-6811-E25F3D80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474" y="3071213"/>
            <a:ext cx="3786787" cy="37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429198F8-F773-066A-0736-3910F75DB7B9}"/>
              </a:ext>
            </a:extLst>
          </p:cNvPr>
          <p:cNvSpPr/>
          <p:nvPr/>
        </p:nvSpPr>
        <p:spPr>
          <a:xfrm>
            <a:off x="7374656" y="925469"/>
            <a:ext cx="4768898" cy="5833922"/>
          </a:xfrm>
          <a:prstGeom prst="roundRect">
            <a:avLst>
              <a:gd name="adj" fmla="val 2554"/>
            </a:avLst>
          </a:prstGeom>
          <a:solidFill>
            <a:schemeClr val="bg2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4E6A7DA8-3125-C23A-1993-BA8C6E838D4A}"/>
              </a:ext>
            </a:extLst>
          </p:cNvPr>
          <p:cNvSpPr/>
          <p:nvPr/>
        </p:nvSpPr>
        <p:spPr>
          <a:xfrm>
            <a:off x="48446" y="926512"/>
            <a:ext cx="4768898" cy="5833922"/>
          </a:xfrm>
          <a:prstGeom prst="roundRect">
            <a:avLst>
              <a:gd name="adj" fmla="val 2554"/>
            </a:avLst>
          </a:prstGeom>
          <a:solidFill>
            <a:schemeClr val="bg2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09B3AF33-EB47-648D-3F9A-64814E7F620D}"/>
              </a:ext>
            </a:extLst>
          </p:cNvPr>
          <p:cNvSpPr/>
          <p:nvPr/>
        </p:nvSpPr>
        <p:spPr>
          <a:xfrm>
            <a:off x="7815871" y="1508336"/>
            <a:ext cx="4270956" cy="1563659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68DED17-E56A-CA7E-C55C-ABF2B0D82334}"/>
              </a:ext>
            </a:extLst>
          </p:cNvPr>
          <p:cNvSpPr/>
          <p:nvPr/>
        </p:nvSpPr>
        <p:spPr>
          <a:xfrm>
            <a:off x="156545" y="1545094"/>
            <a:ext cx="4270956" cy="243302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09264C1-187D-E785-4F9F-7F3BF6E1E449}"/>
              </a:ext>
            </a:extLst>
          </p:cNvPr>
          <p:cNvSpPr/>
          <p:nvPr/>
        </p:nvSpPr>
        <p:spPr>
          <a:xfrm>
            <a:off x="319052" y="1373949"/>
            <a:ext cx="1133920" cy="30939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Carfax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891E6EEF-57CE-F23D-4FCB-553270645AAE}"/>
              </a:ext>
            </a:extLst>
          </p:cNvPr>
          <p:cNvSpPr/>
          <p:nvPr/>
        </p:nvSpPr>
        <p:spPr>
          <a:xfrm>
            <a:off x="7964540" y="1364116"/>
            <a:ext cx="981319" cy="26296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Bitcar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Marcador de posición de imagen 39">
            <a:extLst>
              <a:ext uri="{FF2B5EF4-FFF2-40B4-BE49-F238E27FC236}">
                <a16:creationId xmlns:a16="http://schemas.microsoft.com/office/drawing/2014/main" id="{7B4DA3DB-43B7-A8FC-4D46-1054DD48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27" r="16727"/>
          <a:stretch/>
        </p:blipFill>
        <p:spPr>
          <a:xfrm>
            <a:off x="8090737" y="1750575"/>
            <a:ext cx="767923" cy="767923"/>
          </a:xfrm>
          <a:prstGeom prst="roundRect">
            <a:avLst/>
          </a:prstGeom>
        </p:spPr>
      </p:pic>
      <p:pic>
        <p:nvPicPr>
          <p:cNvPr id="18" name="Marcador de posición de imagen 37">
            <a:extLst>
              <a:ext uri="{FF2B5EF4-FFF2-40B4-BE49-F238E27FC236}">
                <a16:creationId xmlns:a16="http://schemas.microsoft.com/office/drawing/2014/main" id="{E6871B1F-D0C5-C2A7-5662-34E4E4FB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8175" y="1791979"/>
            <a:ext cx="955675" cy="955675"/>
          </a:xfrm>
          <a:prstGeom prst="roundRect">
            <a:avLst/>
          </a:prstGeom>
        </p:spPr>
      </p:pic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BBEB3D54-320B-8230-C567-BE970544012B}"/>
              </a:ext>
            </a:extLst>
          </p:cNvPr>
          <p:cNvSpPr/>
          <p:nvPr/>
        </p:nvSpPr>
        <p:spPr>
          <a:xfrm>
            <a:off x="4059411" y="311767"/>
            <a:ext cx="4073177" cy="52816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Proyectos de trazabilidad de vehículos</a:t>
            </a: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D124E6F7-15B0-9352-356D-FF1704479B7E}"/>
              </a:ext>
            </a:extLst>
          </p:cNvPr>
          <p:cNvSpPr/>
          <p:nvPr/>
        </p:nvSpPr>
        <p:spPr>
          <a:xfrm>
            <a:off x="7816218" y="5135174"/>
            <a:ext cx="4270782" cy="1519962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>
              <a:solidFill>
                <a:schemeClr val="tx1"/>
              </a:solidFill>
              <a:latin typeface="Dubai" panose="020B0503030403030204" pitchFamily="34" charset="-78"/>
              <a:ea typeface="Roboto" panose="02000000000000000000" pitchFamily="2" charset="0"/>
              <a:cs typeface="Dubai" panose="020B0503030403030204" pitchFamily="34" charset="-78"/>
            </a:endParaRPr>
          </a:p>
        </p:txBody>
      </p:sp>
      <p:pic>
        <p:nvPicPr>
          <p:cNvPr id="28" name="Marcador de posición de imagen 37">
            <a:extLst>
              <a:ext uri="{FF2B5EF4-FFF2-40B4-BE49-F238E27FC236}">
                <a16:creationId xmlns:a16="http://schemas.microsoft.com/office/drawing/2014/main" id="{FFFAD315-A9C4-CFB5-E7E3-A5EF39B81D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90737" y="5315185"/>
            <a:ext cx="855122" cy="855122"/>
          </a:xfrm>
          <a:prstGeom prst="roundRect">
            <a:avLst/>
          </a:prstGeom>
        </p:spPr>
      </p:pic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F434D4B9-8AAE-BF15-8144-3ACB60767DDF}"/>
              </a:ext>
            </a:extLst>
          </p:cNvPr>
          <p:cNvSpPr/>
          <p:nvPr/>
        </p:nvSpPr>
        <p:spPr>
          <a:xfrm>
            <a:off x="7953468" y="4982011"/>
            <a:ext cx="1092477" cy="299519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C95A25EA-9478-14B7-0967-51AFBE6D5603}"/>
              </a:ext>
            </a:extLst>
          </p:cNvPr>
          <p:cNvSpPr/>
          <p:nvPr/>
        </p:nvSpPr>
        <p:spPr>
          <a:xfrm>
            <a:off x="156718" y="4205074"/>
            <a:ext cx="4270783" cy="2433023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1" name="Marcador de posición de imagen 37">
            <a:extLst>
              <a:ext uri="{FF2B5EF4-FFF2-40B4-BE49-F238E27FC236}">
                <a16:creationId xmlns:a16="http://schemas.microsoft.com/office/drawing/2014/main" id="{7B98B9BA-22C9-C0BC-43B8-8E9695B3FF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00" r="22000"/>
          <a:stretch/>
        </p:blipFill>
        <p:spPr>
          <a:xfrm>
            <a:off x="319052" y="4509072"/>
            <a:ext cx="974979" cy="974979"/>
          </a:xfrm>
          <a:prstGeom prst="roundRect">
            <a:avLst/>
          </a:prstGeom>
        </p:spPr>
      </p:pic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103E0F6D-8F5D-80F7-92AB-3A9BA6CABC7D}"/>
              </a:ext>
            </a:extLst>
          </p:cNvPr>
          <p:cNvSpPr/>
          <p:nvPr/>
        </p:nvSpPr>
        <p:spPr>
          <a:xfrm>
            <a:off x="290296" y="4024820"/>
            <a:ext cx="1073554" cy="36050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Libro taller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C6563342-DECA-2189-FAFF-5E1FF18EA70B}"/>
              </a:ext>
            </a:extLst>
          </p:cNvPr>
          <p:cNvSpPr/>
          <p:nvPr/>
        </p:nvSpPr>
        <p:spPr>
          <a:xfrm>
            <a:off x="7816044" y="3298700"/>
            <a:ext cx="4270783" cy="1633978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B199649-07D7-73A4-0491-BBF762620E8A}"/>
              </a:ext>
            </a:extLst>
          </p:cNvPr>
          <p:cNvSpPr/>
          <p:nvPr/>
        </p:nvSpPr>
        <p:spPr>
          <a:xfrm>
            <a:off x="7959348" y="3114764"/>
            <a:ext cx="1086597" cy="300562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000" b="1" dirty="0" err="1">
                <a:solidFill>
                  <a:srgbClr val="44546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VinChain</a:t>
            </a:r>
            <a:endParaRPr lang="es-ES" sz="1000" b="1" dirty="0">
              <a:solidFill>
                <a:srgbClr val="44546A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Marcador de posición de imagen 41">
            <a:extLst>
              <a:ext uri="{FF2B5EF4-FFF2-40B4-BE49-F238E27FC236}">
                <a16:creationId xmlns:a16="http://schemas.microsoft.com/office/drawing/2014/main" id="{3F33146B-7775-6149-B8CF-650AFBDCFB4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43" b="1143"/>
          <a:stretch/>
        </p:blipFill>
        <p:spPr>
          <a:xfrm>
            <a:off x="8132588" y="3579329"/>
            <a:ext cx="654178" cy="639225"/>
          </a:xfrm>
          <a:prstGeom prst="round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5591B00-3553-D326-2A58-3E1A30DCA2C8}"/>
              </a:ext>
            </a:extLst>
          </p:cNvPr>
          <p:cNvSpPr/>
          <p:nvPr/>
        </p:nvSpPr>
        <p:spPr>
          <a:xfrm>
            <a:off x="1723578" y="1011076"/>
            <a:ext cx="1528295" cy="430565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Clásico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15A3707-B136-E78A-4359-992B67EBC2D3}"/>
              </a:ext>
            </a:extLst>
          </p:cNvPr>
          <p:cNvSpPr/>
          <p:nvPr/>
        </p:nvSpPr>
        <p:spPr>
          <a:xfrm>
            <a:off x="9098234" y="994394"/>
            <a:ext cx="1528295" cy="430565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Blockchain</a:t>
            </a:r>
            <a:endParaRPr lang="es-ES" b="1" dirty="0">
              <a:solidFill>
                <a:schemeClr val="tx1"/>
              </a:solidFill>
              <a:latin typeface="Dubai" panose="020B0503030403030204" pitchFamily="34" charset="-78"/>
              <a:ea typeface="Roboto" panose="02000000000000000000" pitchFamily="2" charset="0"/>
              <a:cs typeface="Dubai" panose="020B0503030403030204" pitchFamily="34" charset="-78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2BA7E0-FADA-78C1-EB3D-DD3283FB9EE7}"/>
              </a:ext>
            </a:extLst>
          </p:cNvPr>
          <p:cNvSpPr txBox="1"/>
          <p:nvPr/>
        </p:nvSpPr>
        <p:spPr>
          <a:xfrm>
            <a:off x="1452972" y="1807083"/>
            <a:ext cx="2974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Empresa privada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Servicio que proporciona información sobre el historial de un vehículo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Consultar información cuesta dinero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La información puede ser modificada por las empresas sin dejar rastro.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Gana el mejor postor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AA6BEF-105E-2532-5F75-5BBB6771F286}"/>
              </a:ext>
            </a:extLst>
          </p:cNvPr>
          <p:cNvSpPr txBox="1"/>
          <p:nvPr/>
        </p:nvSpPr>
        <p:spPr>
          <a:xfrm>
            <a:off x="1452971" y="4385327"/>
            <a:ext cx="2880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Documento posee toda la información importante sobre un vehículo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Los dueños de los vehículos pueden modificar la información sin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El libro puede estar desactualizado por falta de criterio de los talleres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El libro puede destruirse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Demasiada burocracia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21ADCF-3B1A-0806-AE2A-D349FCFF95B5}"/>
              </a:ext>
            </a:extLst>
          </p:cNvPr>
          <p:cNvSpPr txBox="1"/>
          <p:nvPr/>
        </p:nvSpPr>
        <p:spPr>
          <a:xfrm>
            <a:off x="9024684" y="1354243"/>
            <a:ext cx="2896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Permite a los usuarios poseer y comerciar fracciones de automóviles exóticos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Uso de </a:t>
            </a:r>
            <a:r>
              <a:rPr lang="es-ES" sz="1200" dirty="0" err="1">
                <a:latin typeface="Dubai" panose="020B0503030403030204" pitchFamily="34" charset="-78"/>
                <a:cs typeface="Dubai" panose="020B0503030403030204" pitchFamily="34" charset="-78"/>
              </a:rPr>
              <a:t>NFTs</a:t>
            </a: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 anula la capacidad de modificación de activos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Solo para vehículos de lujo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Solo se puede transaccionar con vehículos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E2E5C2A-3F6B-0B20-D92F-86EDF790976D}"/>
              </a:ext>
            </a:extLst>
          </p:cNvPr>
          <p:cNvSpPr txBox="1"/>
          <p:nvPr/>
        </p:nvSpPr>
        <p:spPr>
          <a:xfrm>
            <a:off x="8858660" y="3387685"/>
            <a:ext cx="3176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Proporcionar un historial completo y transparente de vehículos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El costo del uso del token es demasiado alto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Tanto la lectura como la escritura es de pago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La implementación se realiza en un solo contrato y no en varios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Los usuarios no pueden transaccionar sus vehículos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545001B-6BF5-7E07-6F8E-EF3CE1895084}"/>
              </a:ext>
            </a:extLst>
          </p:cNvPr>
          <p:cNvSpPr txBox="1"/>
          <p:nvPr/>
        </p:nvSpPr>
        <p:spPr>
          <a:xfrm>
            <a:off x="9098234" y="5301595"/>
            <a:ext cx="2843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Crear un ecosistema descentralizado y estandarizado, por parte de ciertas marcas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No es accesible para gran cantidad de marcas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Cayó en desuso por falta de financiación</a:t>
            </a:r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87C41E79-1DB8-53C8-B40C-220ACE9C47C0}"/>
              </a:ext>
            </a:extLst>
          </p:cNvPr>
          <p:cNvSpPr/>
          <p:nvPr/>
        </p:nvSpPr>
        <p:spPr>
          <a:xfrm>
            <a:off x="5614411" y="2981355"/>
            <a:ext cx="963178" cy="52816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6990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BBEB3D54-320B-8230-C567-BE970544012B}"/>
              </a:ext>
            </a:extLst>
          </p:cNvPr>
          <p:cNvSpPr/>
          <p:nvPr/>
        </p:nvSpPr>
        <p:spPr>
          <a:xfrm>
            <a:off x="4059411" y="311767"/>
            <a:ext cx="4073177" cy="52816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Tecnologías usadas en el proyecto</a:t>
            </a:r>
          </a:p>
        </p:txBody>
      </p:sp>
      <p:pic>
        <p:nvPicPr>
          <p:cNvPr id="5" name="Marcador de posición de imagen 56">
            <a:extLst>
              <a:ext uri="{FF2B5EF4-FFF2-40B4-BE49-F238E27FC236}">
                <a16:creationId xmlns:a16="http://schemas.microsoft.com/office/drawing/2014/main" id="{1FC9C57A-74EB-3E7F-AA56-F4BC85B5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45" r="12745"/>
          <a:stretch/>
        </p:blipFill>
        <p:spPr>
          <a:xfrm>
            <a:off x="2752076" y="1962889"/>
            <a:ext cx="2026787" cy="2491691"/>
          </a:xfrm>
          <a:prstGeom prst="roundRect">
            <a:avLst>
              <a:gd name="adj" fmla="val 5451"/>
            </a:avLst>
          </a:prstGeom>
        </p:spPr>
      </p:pic>
      <p:pic>
        <p:nvPicPr>
          <p:cNvPr id="10" name="Marcador de posición de imagen 48">
            <a:extLst>
              <a:ext uri="{FF2B5EF4-FFF2-40B4-BE49-F238E27FC236}">
                <a16:creationId xmlns:a16="http://schemas.microsoft.com/office/drawing/2014/main" id="{6887A67C-206B-11B3-8DFA-B4BD1A8B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47" r="28947"/>
          <a:stretch/>
        </p:blipFill>
        <p:spPr>
          <a:xfrm>
            <a:off x="501348" y="1951906"/>
            <a:ext cx="2026787" cy="2491691"/>
          </a:xfrm>
          <a:prstGeom prst="roundRect">
            <a:avLst>
              <a:gd name="adj" fmla="val 5451"/>
            </a:avLst>
          </a:prstGeom>
        </p:spPr>
      </p:pic>
      <p:pic>
        <p:nvPicPr>
          <p:cNvPr id="21" name="Marcador de posición de imagen 58">
            <a:extLst>
              <a:ext uri="{FF2B5EF4-FFF2-40B4-BE49-F238E27FC236}">
                <a16:creationId xmlns:a16="http://schemas.microsoft.com/office/drawing/2014/main" id="{D16C91F7-09F3-D8BD-0A7C-BC6286212D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886" r="22886"/>
          <a:stretch/>
        </p:blipFill>
        <p:spPr>
          <a:xfrm>
            <a:off x="5002803" y="1951906"/>
            <a:ext cx="2026787" cy="2491691"/>
          </a:xfrm>
          <a:prstGeom prst="roundRect">
            <a:avLst>
              <a:gd name="adj" fmla="val 5451"/>
            </a:avLst>
          </a:prstGeom>
        </p:spPr>
      </p:pic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5C6D28B8-5F9D-7168-6C51-80A187D3177E}"/>
              </a:ext>
            </a:extLst>
          </p:cNvPr>
          <p:cNvSpPr/>
          <p:nvPr/>
        </p:nvSpPr>
        <p:spPr>
          <a:xfrm>
            <a:off x="795819" y="1731776"/>
            <a:ext cx="1437844" cy="3387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Solidity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3D9A7AF3-22BE-A004-B585-383F72CA3856}"/>
              </a:ext>
            </a:extLst>
          </p:cNvPr>
          <p:cNvSpPr/>
          <p:nvPr/>
        </p:nvSpPr>
        <p:spPr>
          <a:xfrm>
            <a:off x="3046547" y="1731776"/>
            <a:ext cx="1437844" cy="3387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HardHat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AFCA32AB-A153-1A56-6B35-662E5CA8843F}"/>
              </a:ext>
            </a:extLst>
          </p:cNvPr>
          <p:cNvSpPr/>
          <p:nvPr/>
        </p:nvSpPr>
        <p:spPr>
          <a:xfrm>
            <a:off x="5297275" y="1731776"/>
            <a:ext cx="1437844" cy="3387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5" name="Marcador de posición de imagen 58">
            <a:extLst>
              <a:ext uri="{FF2B5EF4-FFF2-40B4-BE49-F238E27FC236}">
                <a16:creationId xmlns:a16="http://schemas.microsoft.com/office/drawing/2014/main" id="{B5B55940-E776-9F44-4DDB-0340AEC6FA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40" r="5940"/>
          <a:stretch/>
        </p:blipFill>
        <p:spPr>
          <a:xfrm>
            <a:off x="7324062" y="1951906"/>
            <a:ext cx="2026787" cy="2491691"/>
          </a:xfrm>
          <a:prstGeom prst="roundRect">
            <a:avLst>
              <a:gd name="adj" fmla="val 5451"/>
            </a:avLst>
          </a:prstGeom>
        </p:spPr>
      </p:pic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B9FE2DD5-0759-3367-88C5-1FC0F19E0F62}"/>
              </a:ext>
            </a:extLst>
          </p:cNvPr>
          <p:cNvSpPr/>
          <p:nvPr/>
        </p:nvSpPr>
        <p:spPr>
          <a:xfrm>
            <a:off x="7618534" y="1731776"/>
            <a:ext cx="1437844" cy="3387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IPFS</a:t>
            </a:r>
          </a:p>
        </p:txBody>
      </p:sp>
      <p:pic>
        <p:nvPicPr>
          <p:cNvPr id="37" name="Marcador de posición de imagen 58">
            <a:extLst>
              <a:ext uri="{FF2B5EF4-FFF2-40B4-BE49-F238E27FC236}">
                <a16:creationId xmlns:a16="http://schemas.microsoft.com/office/drawing/2014/main" id="{360B8B99-35D7-422D-5739-1705CE11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79" r="13479"/>
          <a:stretch/>
        </p:blipFill>
        <p:spPr>
          <a:xfrm>
            <a:off x="9645321" y="1951906"/>
            <a:ext cx="2026787" cy="2491691"/>
          </a:xfrm>
          <a:prstGeom prst="roundRect">
            <a:avLst>
              <a:gd name="adj" fmla="val 5451"/>
            </a:avLst>
          </a:prstGeom>
        </p:spPr>
      </p:pic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FB37A5BD-B278-8F43-5819-48EB48A7D69F}"/>
              </a:ext>
            </a:extLst>
          </p:cNvPr>
          <p:cNvSpPr/>
          <p:nvPr/>
        </p:nvSpPr>
        <p:spPr>
          <a:xfrm>
            <a:off x="9939793" y="1731776"/>
            <a:ext cx="1437844" cy="3387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NEXTJS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61B02A-43BF-44EB-39E5-BB513AD3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210" y="3851659"/>
            <a:ext cx="1183875" cy="118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re's How to Use Open Zeppelin to Write Your First NFT Contract • MEXC Blog">
            <a:extLst>
              <a:ext uri="{FF2B5EF4-FFF2-40B4-BE49-F238E27FC236}">
                <a16:creationId xmlns:a16="http://schemas.microsoft.com/office/drawing/2014/main" id="{F7DC2598-0A03-DFE4-CFA2-1DE9F179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810" y="3957263"/>
            <a:ext cx="972265" cy="97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1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1690527" y="2581213"/>
            <a:ext cx="8810941" cy="123307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888720" y="2921245"/>
            <a:ext cx="5539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3. Diseño y 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23432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45EA720-6CB5-27F4-643E-773A51A7091B}"/>
              </a:ext>
            </a:extLst>
          </p:cNvPr>
          <p:cNvSpPr/>
          <p:nvPr/>
        </p:nvSpPr>
        <p:spPr>
          <a:xfrm>
            <a:off x="0" y="0"/>
            <a:ext cx="10115107" cy="17791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FC9F826-BC6D-2CEA-32C7-7F3E773F3EE5}"/>
              </a:ext>
            </a:extLst>
          </p:cNvPr>
          <p:cNvSpPr/>
          <p:nvPr/>
        </p:nvSpPr>
        <p:spPr>
          <a:xfrm rot="5400000">
            <a:off x="8614143" y="3280145"/>
            <a:ext cx="5078820" cy="2076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413C58-85A3-6F1B-A0A7-61E93C7BEA0A}"/>
              </a:ext>
            </a:extLst>
          </p:cNvPr>
          <p:cNvSpPr txBox="1"/>
          <p:nvPr/>
        </p:nvSpPr>
        <p:spPr>
          <a:xfrm>
            <a:off x="4188993" y="603869"/>
            <a:ext cx="7407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Diseño</a:t>
            </a:r>
            <a:endParaRPr lang="es-ES" sz="3200" b="1" dirty="0"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B878C04-9C2B-043D-0644-877FC61ECDDD}"/>
              </a:ext>
            </a:extLst>
          </p:cNvPr>
          <p:cNvSpPr/>
          <p:nvPr/>
        </p:nvSpPr>
        <p:spPr>
          <a:xfrm>
            <a:off x="4690464" y="3429000"/>
            <a:ext cx="795936" cy="820003"/>
          </a:xfrm>
          <a:custGeom>
            <a:avLst/>
            <a:gdLst>
              <a:gd name="connsiteX0" fmla="*/ 5058269 w 5056909"/>
              <a:gd name="connsiteY0" fmla="*/ 1957119 h 6849340"/>
              <a:gd name="connsiteX1" fmla="*/ 5058269 w 5056909"/>
              <a:gd name="connsiteY1" fmla="*/ 1957119 h 6849340"/>
              <a:gd name="connsiteX2" fmla="*/ 5041375 w 5056909"/>
              <a:gd name="connsiteY2" fmla="*/ 1915659 h 6849340"/>
              <a:gd name="connsiteX3" fmla="*/ 5032932 w 5056909"/>
              <a:gd name="connsiteY3" fmla="*/ 1907217 h 6849340"/>
              <a:gd name="connsiteX4" fmla="*/ 5008366 w 5056909"/>
              <a:gd name="connsiteY4" fmla="*/ 1874200 h 6849340"/>
              <a:gd name="connsiteX5" fmla="*/ 5008366 w 5056909"/>
              <a:gd name="connsiteY5" fmla="*/ 1874200 h 6849340"/>
              <a:gd name="connsiteX6" fmla="*/ 3175626 w 5056909"/>
              <a:gd name="connsiteY6" fmla="*/ 49902 h 6849340"/>
              <a:gd name="connsiteX7" fmla="*/ 3175626 w 5056909"/>
              <a:gd name="connsiteY7" fmla="*/ 49902 h 6849340"/>
              <a:gd name="connsiteX8" fmla="*/ 3175626 w 5056909"/>
              <a:gd name="connsiteY8" fmla="*/ 49902 h 6849340"/>
              <a:gd name="connsiteX9" fmla="*/ 3175626 w 5056909"/>
              <a:gd name="connsiteY9" fmla="*/ 49902 h 6849340"/>
              <a:gd name="connsiteX10" fmla="*/ 3142609 w 5056909"/>
              <a:gd name="connsiteY10" fmla="*/ 25337 h 6849340"/>
              <a:gd name="connsiteX11" fmla="*/ 3134167 w 5056909"/>
              <a:gd name="connsiteY11" fmla="*/ 16894 h 6849340"/>
              <a:gd name="connsiteX12" fmla="*/ 3101150 w 5056909"/>
              <a:gd name="connsiteY12" fmla="*/ 0 h 6849340"/>
              <a:gd name="connsiteX13" fmla="*/ 3101150 w 5056909"/>
              <a:gd name="connsiteY13" fmla="*/ 0 h 6849340"/>
              <a:gd name="connsiteX14" fmla="*/ 3076584 w 5056909"/>
              <a:gd name="connsiteY14" fmla="*/ 0 h 6849340"/>
              <a:gd name="connsiteX15" fmla="*/ 439180 w 5056909"/>
              <a:gd name="connsiteY15" fmla="*/ 0 h 6849340"/>
              <a:gd name="connsiteX16" fmla="*/ 0 w 5056909"/>
              <a:gd name="connsiteY16" fmla="*/ 439180 h 6849340"/>
              <a:gd name="connsiteX17" fmla="*/ 0 w 5056909"/>
              <a:gd name="connsiteY17" fmla="*/ 6418049 h 6849340"/>
              <a:gd name="connsiteX18" fmla="*/ 439180 w 5056909"/>
              <a:gd name="connsiteY18" fmla="*/ 6857229 h 6849340"/>
              <a:gd name="connsiteX19" fmla="*/ 4618318 w 5056909"/>
              <a:gd name="connsiteY19" fmla="*/ 6857229 h 6849340"/>
              <a:gd name="connsiteX20" fmla="*/ 5057498 w 5056909"/>
              <a:gd name="connsiteY20" fmla="*/ 6418049 h 6849340"/>
              <a:gd name="connsiteX21" fmla="*/ 5057498 w 5056909"/>
              <a:gd name="connsiteY21" fmla="*/ 1990136 h 6849340"/>
              <a:gd name="connsiteX22" fmla="*/ 5058269 w 5056909"/>
              <a:gd name="connsiteY22" fmla="*/ 1957119 h 6849340"/>
              <a:gd name="connsiteX23" fmla="*/ 4535398 w 5056909"/>
              <a:gd name="connsiteY23" fmla="*/ 1832731 h 6849340"/>
              <a:gd name="connsiteX24" fmla="*/ 3225529 w 5056909"/>
              <a:gd name="connsiteY24" fmla="*/ 1832731 h 6849340"/>
              <a:gd name="connsiteX25" fmla="*/ 3225529 w 5056909"/>
              <a:gd name="connsiteY25" fmla="*/ 530543 h 6849340"/>
              <a:gd name="connsiteX26" fmla="*/ 4535398 w 5056909"/>
              <a:gd name="connsiteY26" fmla="*/ 1832731 h 6849340"/>
              <a:gd name="connsiteX27" fmla="*/ 4751157 w 5056909"/>
              <a:gd name="connsiteY27" fmla="*/ 6418041 h 6849340"/>
              <a:gd name="connsiteX28" fmla="*/ 4618326 w 5056909"/>
              <a:gd name="connsiteY28" fmla="*/ 6550871 h 6849340"/>
              <a:gd name="connsiteX29" fmla="*/ 439189 w 5056909"/>
              <a:gd name="connsiteY29" fmla="*/ 6550871 h 6849340"/>
              <a:gd name="connsiteX30" fmla="*/ 306359 w 5056909"/>
              <a:gd name="connsiteY30" fmla="*/ 6418041 h 6849340"/>
              <a:gd name="connsiteX31" fmla="*/ 306359 w 5056909"/>
              <a:gd name="connsiteY31" fmla="*/ 447623 h 6849340"/>
              <a:gd name="connsiteX32" fmla="*/ 439189 w 5056909"/>
              <a:gd name="connsiteY32" fmla="*/ 314793 h 6849340"/>
              <a:gd name="connsiteX33" fmla="*/ 2918417 w 5056909"/>
              <a:gd name="connsiteY33" fmla="*/ 314793 h 6849340"/>
              <a:gd name="connsiteX34" fmla="*/ 2918417 w 5056909"/>
              <a:gd name="connsiteY34" fmla="*/ 1981685 h 6849340"/>
              <a:gd name="connsiteX35" fmla="*/ 3067371 w 5056909"/>
              <a:gd name="connsiteY35" fmla="*/ 2130639 h 6849340"/>
              <a:gd name="connsiteX36" fmla="*/ 4742714 w 5056909"/>
              <a:gd name="connsiteY36" fmla="*/ 2130639 h 6849340"/>
              <a:gd name="connsiteX37" fmla="*/ 4742714 w 5056909"/>
              <a:gd name="connsiteY37" fmla="*/ 6418041 h 6849340"/>
              <a:gd name="connsiteX38" fmla="*/ 4751157 w 5056909"/>
              <a:gd name="connsiteY38" fmla="*/ 6418041 h 6849340"/>
              <a:gd name="connsiteX39" fmla="*/ 4751157 w 5056909"/>
              <a:gd name="connsiteY39" fmla="*/ 6418041 h 6849340"/>
              <a:gd name="connsiteX40" fmla="*/ 4046307 w 5056909"/>
              <a:gd name="connsiteY40" fmla="*/ 4817944 h 6849340"/>
              <a:gd name="connsiteX41" fmla="*/ 3897353 w 5056909"/>
              <a:gd name="connsiteY41" fmla="*/ 4966898 h 6849340"/>
              <a:gd name="connsiteX42" fmla="*/ 1135579 w 5056909"/>
              <a:gd name="connsiteY42" fmla="*/ 4966898 h 6849340"/>
              <a:gd name="connsiteX43" fmla="*/ 986625 w 5056909"/>
              <a:gd name="connsiteY43" fmla="*/ 4817944 h 6849340"/>
              <a:gd name="connsiteX44" fmla="*/ 1135579 w 5056909"/>
              <a:gd name="connsiteY44" fmla="*/ 4668991 h 6849340"/>
              <a:gd name="connsiteX45" fmla="*/ 3896591 w 5056909"/>
              <a:gd name="connsiteY45" fmla="*/ 4668991 h 6849340"/>
              <a:gd name="connsiteX46" fmla="*/ 4046307 w 5056909"/>
              <a:gd name="connsiteY46" fmla="*/ 4817944 h 6849340"/>
              <a:gd name="connsiteX47" fmla="*/ 4046307 w 5056909"/>
              <a:gd name="connsiteY47" fmla="*/ 5730093 h 6849340"/>
              <a:gd name="connsiteX48" fmla="*/ 3897353 w 5056909"/>
              <a:gd name="connsiteY48" fmla="*/ 5879047 h 6849340"/>
              <a:gd name="connsiteX49" fmla="*/ 1135579 w 5056909"/>
              <a:gd name="connsiteY49" fmla="*/ 5879047 h 6849340"/>
              <a:gd name="connsiteX50" fmla="*/ 986625 w 5056909"/>
              <a:gd name="connsiteY50" fmla="*/ 5730093 h 6849340"/>
              <a:gd name="connsiteX51" fmla="*/ 1135579 w 5056909"/>
              <a:gd name="connsiteY51" fmla="*/ 5581139 h 6849340"/>
              <a:gd name="connsiteX52" fmla="*/ 3896591 w 5056909"/>
              <a:gd name="connsiteY52" fmla="*/ 5581139 h 6849340"/>
              <a:gd name="connsiteX53" fmla="*/ 4046307 w 5056909"/>
              <a:gd name="connsiteY53" fmla="*/ 5730093 h 6849340"/>
              <a:gd name="connsiteX54" fmla="*/ 4046307 w 5056909"/>
              <a:gd name="connsiteY54" fmla="*/ 3905796 h 6849340"/>
              <a:gd name="connsiteX55" fmla="*/ 3897353 w 5056909"/>
              <a:gd name="connsiteY55" fmla="*/ 4054749 h 6849340"/>
              <a:gd name="connsiteX56" fmla="*/ 1135579 w 5056909"/>
              <a:gd name="connsiteY56" fmla="*/ 4054749 h 6849340"/>
              <a:gd name="connsiteX57" fmla="*/ 986625 w 5056909"/>
              <a:gd name="connsiteY57" fmla="*/ 3905796 h 6849340"/>
              <a:gd name="connsiteX58" fmla="*/ 1135579 w 5056909"/>
              <a:gd name="connsiteY58" fmla="*/ 3756842 h 6849340"/>
              <a:gd name="connsiteX59" fmla="*/ 3896591 w 5056909"/>
              <a:gd name="connsiteY59" fmla="*/ 3756842 h 6849340"/>
              <a:gd name="connsiteX60" fmla="*/ 4046307 w 5056909"/>
              <a:gd name="connsiteY60" fmla="*/ 3905796 h 6849340"/>
              <a:gd name="connsiteX61" fmla="*/ 1135579 w 5056909"/>
              <a:gd name="connsiteY61" fmla="*/ 2843923 h 6849340"/>
              <a:gd name="connsiteX62" fmla="*/ 3896591 w 5056909"/>
              <a:gd name="connsiteY62" fmla="*/ 2843923 h 6849340"/>
              <a:gd name="connsiteX63" fmla="*/ 4045545 w 5056909"/>
              <a:gd name="connsiteY63" fmla="*/ 2992876 h 6849340"/>
              <a:gd name="connsiteX64" fmla="*/ 3896591 w 5056909"/>
              <a:gd name="connsiteY64" fmla="*/ 3141830 h 6849340"/>
              <a:gd name="connsiteX65" fmla="*/ 1135579 w 5056909"/>
              <a:gd name="connsiteY65" fmla="*/ 3141830 h 6849340"/>
              <a:gd name="connsiteX66" fmla="*/ 986625 w 5056909"/>
              <a:gd name="connsiteY66" fmla="*/ 2992876 h 6849340"/>
              <a:gd name="connsiteX67" fmla="*/ 1135579 w 5056909"/>
              <a:gd name="connsiteY67" fmla="*/ 2843923 h 6849340"/>
              <a:gd name="connsiteX68" fmla="*/ 978174 w 5056909"/>
              <a:gd name="connsiteY68" fmla="*/ 2089179 h 6849340"/>
              <a:gd name="connsiteX69" fmla="*/ 1127128 w 5056909"/>
              <a:gd name="connsiteY69" fmla="*/ 1940225 h 6849340"/>
              <a:gd name="connsiteX70" fmla="*/ 2080736 w 5056909"/>
              <a:gd name="connsiteY70" fmla="*/ 1940225 h 6849340"/>
              <a:gd name="connsiteX71" fmla="*/ 2229690 w 5056909"/>
              <a:gd name="connsiteY71" fmla="*/ 2089179 h 6849340"/>
              <a:gd name="connsiteX72" fmla="*/ 2080736 w 5056909"/>
              <a:gd name="connsiteY72" fmla="*/ 2238133 h 6849340"/>
              <a:gd name="connsiteX73" fmla="*/ 1135579 w 5056909"/>
              <a:gd name="connsiteY73" fmla="*/ 2238133 h 6849340"/>
              <a:gd name="connsiteX74" fmla="*/ 978174 w 5056909"/>
              <a:gd name="connsiteY74" fmla="*/ 2089179 h 6849340"/>
              <a:gd name="connsiteX75" fmla="*/ 978174 w 5056909"/>
              <a:gd name="connsiteY75" fmla="*/ 1185473 h 6849340"/>
              <a:gd name="connsiteX76" fmla="*/ 1127128 w 5056909"/>
              <a:gd name="connsiteY76" fmla="*/ 1036519 h 6849340"/>
              <a:gd name="connsiteX77" fmla="*/ 2080736 w 5056909"/>
              <a:gd name="connsiteY77" fmla="*/ 1036519 h 6849340"/>
              <a:gd name="connsiteX78" fmla="*/ 2229690 w 5056909"/>
              <a:gd name="connsiteY78" fmla="*/ 1185473 h 6849340"/>
              <a:gd name="connsiteX79" fmla="*/ 2080736 w 5056909"/>
              <a:gd name="connsiteY79" fmla="*/ 1334427 h 6849340"/>
              <a:gd name="connsiteX80" fmla="*/ 1135579 w 5056909"/>
              <a:gd name="connsiteY80" fmla="*/ 1334427 h 6849340"/>
              <a:gd name="connsiteX81" fmla="*/ 978174 w 5056909"/>
              <a:gd name="connsiteY81" fmla="*/ 1185473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056909" h="6849340">
                <a:moveTo>
                  <a:pt x="5058269" y="1957119"/>
                </a:moveTo>
                <a:lnTo>
                  <a:pt x="5058269" y="1957119"/>
                </a:lnTo>
                <a:cubicBezTo>
                  <a:pt x="5058269" y="1940225"/>
                  <a:pt x="5049826" y="1932553"/>
                  <a:pt x="5041375" y="1915659"/>
                </a:cubicBezTo>
                <a:cubicBezTo>
                  <a:pt x="5041375" y="1915659"/>
                  <a:pt x="5041375" y="1907217"/>
                  <a:pt x="5032932" y="1907217"/>
                </a:cubicBezTo>
                <a:cubicBezTo>
                  <a:pt x="5024490" y="1898774"/>
                  <a:pt x="5016038" y="1882651"/>
                  <a:pt x="5008366" y="1874200"/>
                </a:cubicBezTo>
                <a:lnTo>
                  <a:pt x="5008366" y="1874200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cubicBezTo>
                  <a:pt x="3167184" y="41460"/>
                  <a:pt x="3158733" y="33008"/>
                  <a:pt x="3142609" y="25337"/>
                </a:cubicBezTo>
                <a:cubicBezTo>
                  <a:pt x="3142609" y="25337"/>
                  <a:pt x="3134167" y="25337"/>
                  <a:pt x="3134167" y="16894"/>
                </a:cubicBezTo>
                <a:cubicBezTo>
                  <a:pt x="3125724" y="8451"/>
                  <a:pt x="3109601" y="8451"/>
                  <a:pt x="3101150" y="0"/>
                </a:cubicBezTo>
                <a:lnTo>
                  <a:pt x="3101150" y="0"/>
                </a:lnTo>
                <a:cubicBezTo>
                  <a:pt x="3092707" y="0"/>
                  <a:pt x="3084256" y="0"/>
                  <a:pt x="3076584" y="0"/>
                </a:cubicBezTo>
                <a:lnTo>
                  <a:pt x="439180" y="0"/>
                </a:lnTo>
                <a:cubicBezTo>
                  <a:pt x="198856" y="0"/>
                  <a:pt x="0" y="198865"/>
                  <a:pt x="0" y="439180"/>
                </a:cubicBezTo>
                <a:lnTo>
                  <a:pt x="0" y="6418049"/>
                </a:lnTo>
                <a:cubicBezTo>
                  <a:pt x="0" y="6658374"/>
                  <a:pt x="198865" y="6857229"/>
                  <a:pt x="439180" y="6857229"/>
                </a:cubicBezTo>
                <a:lnTo>
                  <a:pt x="4618318" y="6857229"/>
                </a:lnTo>
                <a:cubicBezTo>
                  <a:pt x="4858642" y="6857229"/>
                  <a:pt x="5057498" y="6658365"/>
                  <a:pt x="5057498" y="6418049"/>
                </a:cubicBezTo>
                <a:lnTo>
                  <a:pt x="5057498" y="1990136"/>
                </a:lnTo>
                <a:cubicBezTo>
                  <a:pt x="5058269" y="1973242"/>
                  <a:pt x="5058269" y="1964791"/>
                  <a:pt x="5058269" y="1957119"/>
                </a:cubicBezTo>
                <a:close/>
                <a:moveTo>
                  <a:pt x="4535398" y="1832731"/>
                </a:moveTo>
                <a:lnTo>
                  <a:pt x="3225529" y="1832731"/>
                </a:lnTo>
                <a:lnTo>
                  <a:pt x="3225529" y="530543"/>
                </a:lnTo>
                <a:lnTo>
                  <a:pt x="4535398" y="1832731"/>
                </a:lnTo>
                <a:close/>
                <a:moveTo>
                  <a:pt x="4751157" y="6418041"/>
                </a:moveTo>
                <a:cubicBezTo>
                  <a:pt x="4751157" y="6492518"/>
                  <a:pt x="4692803" y="6550871"/>
                  <a:pt x="4618326" y="6550871"/>
                </a:cubicBezTo>
                <a:lnTo>
                  <a:pt x="439189" y="6550871"/>
                </a:lnTo>
                <a:cubicBezTo>
                  <a:pt x="364712" y="6550871"/>
                  <a:pt x="306359" y="6492518"/>
                  <a:pt x="306359" y="6418041"/>
                </a:cubicBezTo>
                <a:lnTo>
                  <a:pt x="306359" y="447623"/>
                </a:lnTo>
                <a:cubicBezTo>
                  <a:pt x="306359" y="373146"/>
                  <a:pt x="364712" y="314793"/>
                  <a:pt x="439189" y="314793"/>
                </a:cubicBezTo>
                <a:lnTo>
                  <a:pt x="2918417" y="314793"/>
                </a:lnTo>
                <a:lnTo>
                  <a:pt x="2918417" y="1981685"/>
                </a:lnTo>
                <a:cubicBezTo>
                  <a:pt x="2918417" y="2064604"/>
                  <a:pt x="2984451" y="2130639"/>
                  <a:pt x="3067371" y="2130639"/>
                </a:cubicBezTo>
                <a:lnTo>
                  <a:pt x="4742714" y="2130639"/>
                </a:lnTo>
                <a:lnTo>
                  <a:pt x="4742714" y="6418041"/>
                </a:lnTo>
                <a:lnTo>
                  <a:pt x="4751157" y="6418041"/>
                </a:lnTo>
                <a:lnTo>
                  <a:pt x="4751157" y="6418041"/>
                </a:lnTo>
                <a:close/>
                <a:moveTo>
                  <a:pt x="4046307" y="4817944"/>
                </a:moveTo>
                <a:cubicBezTo>
                  <a:pt x="4046307" y="4900864"/>
                  <a:pt x="3980273" y="4966898"/>
                  <a:pt x="3897353" y="4966898"/>
                </a:cubicBezTo>
                <a:lnTo>
                  <a:pt x="1135579" y="4966898"/>
                </a:lnTo>
                <a:cubicBezTo>
                  <a:pt x="1052660" y="4966898"/>
                  <a:pt x="986625" y="4900864"/>
                  <a:pt x="986625" y="4817944"/>
                </a:cubicBezTo>
                <a:cubicBezTo>
                  <a:pt x="986625" y="4735025"/>
                  <a:pt x="1052660" y="4668991"/>
                  <a:pt x="1135579" y="4668991"/>
                </a:cubicBezTo>
                <a:lnTo>
                  <a:pt x="3896591" y="4668991"/>
                </a:lnTo>
                <a:cubicBezTo>
                  <a:pt x="3980281" y="4659777"/>
                  <a:pt x="4046307" y="4726574"/>
                  <a:pt x="4046307" y="4817944"/>
                </a:cubicBezTo>
                <a:close/>
                <a:moveTo>
                  <a:pt x="4046307" y="5730093"/>
                </a:moveTo>
                <a:cubicBezTo>
                  <a:pt x="4046307" y="5813013"/>
                  <a:pt x="3980273" y="5879047"/>
                  <a:pt x="3897353" y="5879047"/>
                </a:cubicBezTo>
                <a:lnTo>
                  <a:pt x="1135579" y="5879047"/>
                </a:lnTo>
                <a:cubicBezTo>
                  <a:pt x="1052660" y="5879047"/>
                  <a:pt x="986625" y="5813013"/>
                  <a:pt x="986625" y="5730093"/>
                </a:cubicBezTo>
                <a:cubicBezTo>
                  <a:pt x="986625" y="5647174"/>
                  <a:pt x="1052660" y="5581139"/>
                  <a:pt x="1135579" y="5581139"/>
                </a:cubicBezTo>
                <a:lnTo>
                  <a:pt x="3896591" y="5581139"/>
                </a:lnTo>
                <a:cubicBezTo>
                  <a:pt x="3980281" y="5580369"/>
                  <a:pt x="4046307" y="5647165"/>
                  <a:pt x="4046307" y="5730093"/>
                </a:cubicBezTo>
                <a:close/>
                <a:moveTo>
                  <a:pt x="4046307" y="3905796"/>
                </a:moveTo>
                <a:cubicBezTo>
                  <a:pt x="4046307" y="3988715"/>
                  <a:pt x="3980273" y="4054749"/>
                  <a:pt x="3897353" y="4054749"/>
                </a:cubicBezTo>
                <a:lnTo>
                  <a:pt x="1135579" y="4054749"/>
                </a:lnTo>
                <a:cubicBezTo>
                  <a:pt x="1052660" y="4054749"/>
                  <a:pt x="986625" y="3988715"/>
                  <a:pt x="986625" y="3905796"/>
                </a:cubicBezTo>
                <a:cubicBezTo>
                  <a:pt x="986625" y="3822876"/>
                  <a:pt x="1052660" y="3756842"/>
                  <a:pt x="1135579" y="3756842"/>
                </a:cubicBezTo>
                <a:lnTo>
                  <a:pt x="3896591" y="3756842"/>
                </a:lnTo>
                <a:cubicBezTo>
                  <a:pt x="3980281" y="3756071"/>
                  <a:pt x="4046307" y="3822876"/>
                  <a:pt x="4046307" y="3905796"/>
                </a:cubicBezTo>
                <a:close/>
                <a:moveTo>
                  <a:pt x="1135579" y="2843923"/>
                </a:moveTo>
                <a:lnTo>
                  <a:pt x="3896591" y="2843923"/>
                </a:lnTo>
                <a:cubicBezTo>
                  <a:pt x="3979511" y="2843923"/>
                  <a:pt x="4045545" y="2909957"/>
                  <a:pt x="4045545" y="2992876"/>
                </a:cubicBezTo>
                <a:cubicBezTo>
                  <a:pt x="4045545" y="3075796"/>
                  <a:pt x="3979511" y="3141830"/>
                  <a:pt x="3896591" y="3141830"/>
                </a:cubicBezTo>
                <a:lnTo>
                  <a:pt x="1135579" y="3141830"/>
                </a:lnTo>
                <a:cubicBezTo>
                  <a:pt x="1052660" y="3141830"/>
                  <a:pt x="986625" y="3075796"/>
                  <a:pt x="986625" y="2992876"/>
                </a:cubicBezTo>
                <a:cubicBezTo>
                  <a:pt x="978174" y="2918399"/>
                  <a:pt x="1052651" y="2843923"/>
                  <a:pt x="1135579" y="2843923"/>
                </a:cubicBezTo>
                <a:close/>
                <a:moveTo>
                  <a:pt x="978174" y="2089179"/>
                </a:moveTo>
                <a:cubicBezTo>
                  <a:pt x="978174" y="2006260"/>
                  <a:pt x="1044208" y="1940225"/>
                  <a:pt x="1127128" y="1940225"/>
                </a:cubicBezTo>
                <a:lnTo>
                  <a:pt x="2080736" y="1940225"/>
                </a:lnTo>
                <a:cubicBezTo>
                  <a:pt x="2163656" y="1940225"/>
                  <a:pt x="2229690" y="2006260"/>
                  <a:pt x="2229690" y="2089179"/>
                </a:cubicBezTo>
                <a:cubicBezTo>
                  <a:pt x="2229690" y="2172098"/>
                  <a:pt x="2163656" y="2238133"/>
                  <a:pt x="2080736" y="2238133"/>
                </a:cubicBezTo>
                <a:lnTo>
                  <a:pt x="1135579" y="2238133"/>
                </a:lnTo>
                <a:cubicBezTo>
                  <a:pt x="1052651" y="2247346"/>
                  <a:pt x="978174" y="2180550"/>
                  <a:pt x="978174" y="2089179"/>
                </a:cubicBezTo>
                <a:close/>
                <a:moveTo>
                  <a:pt x="978174" y="1185473"/>
                </a:moveTo>
                <a:cubicBezTo>
                  <a:pt x="978174" y="1102553"/>
                  <a:pt x="1044208" y="1036519"/>
                  <a:pt x="1127128" y="1036519"/>
                </a:cubicBezTo>
                <a:lnTo>
                  <a:pt x="2080736" y="1036519"/>
                </a:lnTo>
                <a:cubicBezTo>
                  <a:pt x="2163656" y="1036519"/>
                  <a:pt x="2229690" y="1102553"/>
                  <a:pt x="2229690" y="1185473"/>
                </a:cubicBezTo>
                <a:cubicBezTo>
                  <a:pt x="2229690" y="1268392"/>
                  <a:pt x="2163656" y="1334427"/>
                  <a:pt x="2080736" y="1334427"/>
                </a:cubicBezTo>
                <a:lnTo>
                  <a:pt x="1135579" y="1334427"/>
                </a:lnTo>
                <a:cubicBezTo>
                  <a:pt x="1052651" y="1335197"/>
                  <a:pt x="978174" y="1268401"/>
                  <a:pt x="978174" y="118547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9258AC81-04BE-8642-ED8C-CDF75FDD9286}"/>
              </a:ext>
            </a:extLst>
          </p:cNvPr>
          <p:cNvSpPr/>
          <p:nvPr/>
        </p:nvSpPr>
        <p:spPr>
          <a:xfrm>
            <a:off x="579114" y="3428999"/>
            <a:ext cx="764455" cy="820003"/>
          </a:xfrm>
          <a:custGeom>
            <a:avLst/>
            <a:gdLst>
              <a:gd name="connsiteX0" fmla="*/ 5058269 w 5056909"/>
              <a:gd name="connsiteY0" fmla="*/ 1957119 h 6849340"/>
              <a:gd name="connsiteX1" fmla="*/ 5058269 w 5056909"/>
              <a:gd name="connsiteY1" fmla="*/ 1957119 h 6849340"/>
              <a:gd name="connsiteX2" fmla="*/ 5041375 w 5056909"/>
              <a:gd name="connsiteY2" fmla="*/ 1915659 h 6849340"/>
              <a:gd name="connsiteX3" fmla="*/ 5032932 w 5056909"/>
              <a:gd name="connsiteY3" fmla="*/ 1907217 h 6849340"/>
              <a:gd name="connsiteX4" fmla="*/ 5008366 w 5056909"/>
              <a:gd name="connsiteY4" fmla="*/ 1874200 h 6849340"/>
              <a:gd name="connsiteX5" fmla="*/ 5008366 w 5056909"/>
              <a:gd name="connsiteY5" fmla="*/ 1874200 h 6849340"/>
              <a:gd name="connsiteX6" fmla="*/ 3175626 w 5056909"/>
              <a:gd name="connsiteY6" fmla="*/ 49902 h 6849340"/>
              <a:gd name="connsiteX7" fmla="*/ 3175626 w 5056909"/>
              <a:gd name="connsiteY7" fmla="*/ 49902 h 6849340"/>
              <a:gd name="connsiteX8" fmla="*/ 3175626 w 5056909"/>
              <a:gd name="connsiteY8" fmla="*/ 49902 h 6849340"/>
              <a:gd name="connsiteX9" fmla="*/ 3175626 w 5056909"/>
              <a:gd name="connsiteY9" fmla="*/ 49902 h 6849340"/>
              <a:gd name="connsiteX10" fmla="*/ 3142609 w 5056909"/>
              <a:gd name="connsiteY10" fmla="*/ 25337 h 6849340"/>
              <a:gd name="connsiteX11" fmla="*/ 3134167 w 5056909"/>
              <a:gd name="connsiteY11" fmla="*/ 16894 h 6849340"/>
              <a:gd name="connsiteX12" fmla="*/ 3101150 w 5056909"/>
              <a:gd name="connsiteY12" fmla="*/ 0 h 6849340"/>
              <a:gd name="connsiteX13" fmla="*/ 3101150 w 5056909"/>
              <a:gd name="connsiteY13" fmla="*/ 0 h 6849340"/>
              <a:gd name="connsiteX14" fmla="*/ 3076584 w 5056909"/>
              <a:gd name="connsiteY14" fmla="*/ 0 h 6849340"/>
              <a:gd name="connsiteX15" fmla="*/ 439180 w 5056909"/>
              <a:gd name="connsiteY15" fmla="*/ 0 h 6849340"/>
              <a:gd name="connsiteX16" fmla="*/ 0 w 5056909"/>
              <a:gd name="connsiteY16" fmla="*/ 439180 h 6849340"/>
              <a:gd name="connsiteX17" fmla="*/ 0 w 5056909"/>
              <a:gd name="connsiteY17" fmla="*/ 6418049 h 6849340"/>
              <a:gd name="connsiteX18" fmla="*/ 439180 w 5056909"/>
              <a:gd name="connsiteY18" fmla="*/ 6857229 h 6849340"/>
              <a:gd name="connsiteX19" fmla="*/ 4618318 w 5056909"/>
              <a:gd name="connsiteY19" fmla="*/ 6857229 h 6849340"/>
              <a:gd name="connsiteX20" fmla="*/ 5057498 w 5056909"/>
              <a:gd name="connsiteY20" fmla="*/ 6418049 h 6849340"/>
              <a:gd name="connsiteX21" fmla="*/ 5057498 w 5056909"/>
              <a:gd name="connsiteY21" fmla="*/ 1990136 h 6849340"/>
              <a:gd name="connsiteX22" fmla="*/ 5058269 w 5056909"/>
              <a:gd name="connsiteY22" fmla="*/ 1957119 h 6849340"/>
              <a:gd name="connsiteX23" fmla="*/ 4535398 w 5056909"/>
              <a:gd name="connsiteY23" fmla="*/ 1832731 h 6849340"/>
              <a:gd name="connsiteX24" fmla="*/ 3225529 w 5056909"/>
              <a:gd name="connsiteY24" fmla="*/ 1832731 h 6849340"/>
              <a:gd name="connsiteX25" fmla="*/ 3225529 w 5056909"/>
              <a:gd name="connsiteY25" fmla="*/ 530543 h 6849340"/>
              <a:gd name="connsiteX26" fmla="*/ 4535398 w 5056909"/>
              <a:gd name="connsiteY26" fmla="*/ 1832731 h 6849340"/>
              <a:gd name="connsiteX27" fmla="*/ 4751157 w 5056909"/>
              <a:gd name="connsiteY27" fmla="*/ 6418041 h 6849340"/>
              <a:gd name="connsiteX28" fmla="*/ 4618326 w 5056909"/>
              <a:gd name="connsiteY28" fmla="*/ 6550871 h 6849340"/>
              <a:gd name="connsiteX29" fmla="*/ 439189 w 5056909"/>
              <a:gd name="connsiteY29" fmla="*/ 6550871 h 6849340"/>
              <a:gd name="connsiteX30" fmla="*/ 306359 w 5056909"/>
              <a:gd name="connsiteY30" fmla="*/ 6418041 h 6849340"/>
              <a:gd name="connsiteX31" fmla="*/ 306359 w 5056909"/>
              <a:gd name="connsiteY31" fmla="*/ 447623 h 6849340"/>
              <a:gd name="connsiteX32" fmla="*/ 439189 w 5056909"/>
              <a:gd name="connsiteY32" fmla="*/ 314793 h 6849340"/>
              <a:gd name="connsiteX33" fmla="*/ 2918417 w 5056909"/>
              <a:gd name="connsiteY33" fmla="*/ 314793 h 6849340"/>
              <a:gd name="connsiteX34" fmla="*/ 2918417 w 5056909"/>
              <a:gd name="connsiteY34" fmla="*/ 1981685 h 6849340"/>
              <a:gd name="connsiteX35" fmla="*/ 3067371 w 5056909"/>
              <a:gd name="connsiteY35" fmla="*/ 2130639 h 6849340"/>
              <a:gd name="connsiteX36" fmla="*/ 4742714 w 5056909"/>
              <a:gd name="connsiteY36" fmla="*/ 2130639 h 6849340"/>
              <a:gd name="connsiteX37" fmla="*/ 4742714 w 5056909"/>
              <a:gd name="connsiteY37" fmla="*/ 6418041 h 6849340"/>
              <a:gd name="connsiteX38" fmla="*/ 4751157 w 5056909"/>
              <a:gd name="connsiteY38" fmla="*/ 6418041 h 6849340"/>
              <a:gd name="connsiteX39" fmla="*/ 4751157 w 5056909"/>
              <a:gd name="connsiteY39" fmla="*/ 6418041 h 6849340"/>
              <a:gd name="connsiteX40" fmla="*/ 4046307 w 5056909"/>
              <a:gd name="connsiteY40" fmla="*/ 4817944 h 6849340"/>
              <a:gd name="connsiteX41" fmla="*/ 3897353 w 5056909"/>
              <a:gd name="connsiteY41" fmla="*/ 4966898 h 6849340"/>
              <a:gd name="connsiteX42" fmla="*/ 1135579 w 5056909"/>
              <a:gd name="connsiteY42" fmla="*/ 4966898 h 6849340"/>
              <a:gd name="connsiteX43" fmla="*/ 986625 w 5056909"/>
              <a:gd name="connsiteY43" fmla="*/ 4817944 h 6849340"/>
              <a:gd name="connsiteX44" fmla="*/ 1135579 w 5056909"/>
              <a:gd name="connsiteY44" fmla="*/ 4668991 h 6849340"/>
              <a:gd name="connsiteX45" fmla="*/ 3896591 w 5056909"/>
              <a:gd name="connsiteY45" fmla="*/ 4668991 h 6849340"/>
              <a:gd name="connsiteX46" fmla="*/ 4046307 w 5056909"/>
              <a:gd name="connsiteY46" fmla="*/ 4817944 h 6849340"/>
              <a:gd name="connsiteX47" fmla="*/ 4046307 w 5056909"/>
              <a:gd name="connsiteY47" fmla="*/ 5730093 h 6849340"/>
              <a:gd name="connsiteX48" fmla="*/ 3897353 w 5056909"/>
              <a:gd name="connsiteY48" fmla="*/ 5879047 h 6849340"/>
              <a:gd name="connsiteX49" fmla="*/ 1135579 w 5056909"/>
              <a:gd name="connsiteY49" fmla="*/ 5879047 h 6849340"/>
              <a:gd name="connsiteX50" fmla="*/ 986625 w 5056909"/>
              <a:gd name="connsiteY50" fmla="*/ 5730093 h 6849340"/>
              <a:gd name="connsiteX51" fmla="*/ 1135579 w 5056909"/>
              <a:gd name="connsiteY51" fmla="*/ 5581139 h 6849340"/>
              <a:gd name="connsiteX52" fmla="*/ 3896591 w 5056909"/>
              <a:gd name="connsiteY52" fmla="*/ 5581139 h 6849340"/>
              <a:gd name="connsiteX53" fmla="*/ 4046307 w 5056909"/>
              <a:gd name="connsiteY53" fmla="*/ 5730093 h 6849340"/>
              <a:gd name="connsiteX54" fmla="*/ 4046307 w 5056909"/>
              <a:gd name="connsiteY54" fmla="*/ 3905796 h 6849340"/>
              <a:gd name="connsiteX55" fmla="*/ 3897353 w 5056909"/>
              <a:gd name="connsiteY55" fmla="*/ 4054749 h 6849340"/>
              <a:gd name="connsiteX56" fmla="*/ 1135579 w 5056909"/>
              <a:gd name="connsiteY56" fmla="*/ 4054749 h 6849340"/>
              <a:gd name="connsiteX57" fmla="*/ 986625 w 5056909"/>
              <a:gd name="connsiteY57" fmla="*/ 3905796 h 6849340"/>
              <a:gd name="connsiteX58" fmla="*/ 1135579 w 5056909"/>
              <a:gd name="connsiteY58" fmla="*/ 3756842 h 6849340"/>
              <a:gd name="connsiteX59" fmla="*/ 3896591 w 5056909"/>
              <a:gd name="connsiteY59" fmla="*/ 3756842 h 6849340"/>
              <a:gd name="connsiteX60" fmla="*/ 4046307 w 5056909"/>
              <a:gd name="connsiteY60" fmla="*/ 3905796 h 6849340"/>
              <a:gd name="connsiteX61" fmla="*/ 1135579 w 5056909"/>
              <a:gd name="connsiteY61" fmla="*/ 2843923 h 6849340"/>
              <a:gd name="connsiteX62" fmla="*/ 3896591 w 5056909"/>
              <a:gd name="connsiteY62" fmla="*/ 2843923 h 6849340"/>
              <a:gd name="connsiteX63" fmla="*/ 4045545 w 5056909"/>
              <a:gd name="connsiteY63" fmla="*/ 2992876 h 6849340"/>
              <a:gd name="connsiteX64" fmla="*/ 3896591 w 5056909"/>
              <a:gd name="connsiteY64" fmla="*/ 3141830 h 6849340"/>
              <a:gd name="connsiteX65" fmla="*/ 1135579 w 5056909"/>
              <a:gd name="connsiteY65" fmla="*/ 3141830 h 6849340"/>
              <a:gd name="connsiteX66" fmla="*/ 986625 w 5056909"/>
              <a:gd name="connsiteY66" fmla="*/ 2992876 h 6849340"/>
              <a:gd name="connsiteX67" fmla="*/ 1135579 w 5056909"/>
              <a:gd name="connsiteY67" fmla="*/ 2843923 h 6849340"/>
              <a:gd name="connsiteX68" fmla="*/ 978174 w 5056909"/>
              <a:gd name="connsiteY68" fmla="*/ 2089179 h 6849340"/>
              <a:gd name="connsiteX69" fmla="*/ 1127128 w 5056909"/>
              <a:gd name="connsiteY69" fmla="*/ 1940225 h 6849340"/>
              <a:gd name="connsiteX70" fmla="*/ 2080736 w 5056909"/>
              <a:gd name="connsiteY70" fmla="*/ 1940225 h 6849340"/>
              <a:gd name="connsiteX71" fmla="*/ 2229690 w 5056909"/>
              <a:gd name="connsiteY71" fmla="*/ 2089179 h 6849340"/>
              <a:gd name="connsiteX72" fmla="*/ 2080736 w 5056909"/>
              <a:gd name="connsiteY72" fmla="*/ 2238133 h 6849340"/>
              <a:gd name="connsiteX73" fmla="*/ 1135579 w 5056909"/>
              <a:gd name="connsiteY73" fmla="*/ 2238133 h 6849340"/>
              <a:gd name="connsiteX74" fmla="*/ 978174 w 5056909"/>
              <a:gd name="connsiteY74" fmla="*/ 2089179 h 6849340"/>
              <a:gd name="connsiteX75" fmla="*/ 978174 w 5056909"/>
              <a:gd name="connsiteY75" fmla="*/ 1185473 h 6849340"/>
              <a:gd name="connsiteX76" fmla="*/ 1127128 w 5056909"/>
              <a:gd name="connsiteY76" fmla="*/ 1036519 h 6849340"/>
              <a:gd name="connsiteX77" fmla="*/ 2080736 w 5056909"/>
              <a:gd name="connsiteY77" fmla="*/ 1036519 h 6849340"/>
              <a:gd name="connsiteX78" fmla="*/ 2229690 w 5056909"/>
              <a:gd name="connsiteY78" fmla="*/ 1185473 h 6849340"/>
              <a:gd name="connsiteX79" fmla="*/ 2080736 w 5056909"/>
              <a:gd name="connsiteY79" fmla="*/ 1334427 h 6849340"/>
              <a:gd name="connsiteX80" fmla="*/ 1135579 w 5056909"/>
              <a:gd name="connsiteY80" fmla="*/ 1334427 h 6849340"/>
              <a:gd name="connsiteX81" fmla="*/ 978174 w 5056909"/>
              <a:gd name="connsiteY81" fmla="*/ 1185473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056909" h="6849340">
                <a:moveTo>
                  <a:pt x="5058269" y="1957119"/>
                </a:moveTo>
                <a:lnTo>
                  <a:pt x="5058269" y="1957119"/>
                </a:lnTo>
                <a:cubicBezTo>
                  <a:pt x="5058269" y="1940225"/>
                  <a:pt x="5049826" y="1932553"/>
                  <a:pt x="5041375" y="1915659"/>
                </a:cubicBezTo>
                <a:cubicBezTo>
                  <a:pt x="5041375" y="1915659"/>
                  <a:pt x="5041375" y="1907217"/>
                  <a:pt x="5032932" y="1907217"/>
                </a:cubicBezTo>
                <a:cubicBezTo>
                  <a:pt x="5024490" y="1898774"/>
                  <a:pt x="5016038" y="1882651"/>
                  <a:pt x="5008366" y="1874200"/>
                </a:cubicBezTo>
                <a:lnTo>
                  <a:pt x="5008366" y="1874200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cubicBezTo>
                  <a:pt x="3167184" y="41460"/>
                  <a:pt x="3158733" y="33008"/>
                  <a:pt x="3142609" y="25337"/>
                </a:cubicBezTo>
                <a:cubicBezTo>
                  <a:pt x="3142609" y="25337"/>
                  <a:pt x="3134167" y="25337"/>
                  <a:pt x="3134167" y="16894"/>
                </a:cubicBezTo>
                <a:cubicBezTo>
                  <a:pt x="3125724" y="8451"/>
                  <a:pt x="3109601" y="8451"/>
                  <a:pt x="3101150" y="0"/>
                </a:cubicBezTo>
                <a:lnTo>
                  <a:pt x="3101150" y="0"/>
                </a:lnTo>
                <a:cubicBezTo>
                  <a:pt x="3092707" y="0"/>
                  <a:pt x="3084256" y="0"/>
                  <a:pt x="3076584" y="0"/>
                </a:cubicBezTo>
                <a:lnTo>
                  <a:pt x="439180" y="0"/>
                </a:lnTo>
                <a:cubicBezTo>
                  <a:pt x="198856" y="0"/>
                  <a:pt x="0" y="198865"/>
                  <a:pt x="0" y="439180"/>
                </a:cubicBezTo>
                <a:lnTo>
                  <a:pt x="0" y="6418049"/>
                </a:lnTo>
                <a:cubicBezTo>
                  <a:pt x="0" y="6658374"/>
                  <a:pt x="198865" y="6857229"/>
                  <a:pt x="439180" y="6857229"/>
                </a:cubicBezTo>
                <a:lnTo>
                  <a:pt x="4618318" y="6857229"/>
                </a:lnTo>
                <a:cubicBezTo>
                  <a:pt x="4858642" y="6857229"/>
                  <a:pt x="5057498" y="6658365"/>
                  <a:pt x="5057498" y="6418049"/>
                </a:cubicBezTo>
                <a:lnTo>
                  <a:pt x="5057498" y="1990136"/>
                </a:lnTo>
                <a:cubicBezTo>
                  <a:pt x="5058269" y="1973242"/>
                  <a:pt x="5058269" y="1964791"/>
                  <a:pt x="5058269" y="1957119"/>
                </a:cubicBezTo>
                <a:close/>
                <a:moveTo>
                  <a:pt x="4535398" y="1832731"/>
                </a:moveTo>
                <a:lnTo>
                  <a:pt x="3225529" y="1832731"/>
                </a:lnTo>
                <a:lnTo>
                  <a:pt x="3225529" y="530543"/>
                </a:lnTo>
                <a:lnTo>
                  <a:pt x="4535398" y="1832731"/>
                </a:lnTo>
                <a:close/>
                <a:moveTo>
                  <a:pt x="4751157" y="6418041"/>
                </a:moveTo>
                <a:cubicBezTo>
                  <a:pt x="4751157" y="6492518"/>
                  <a:pt x="4692803" y="6550871"/>
                  <a:pt x="4618326" y="6550871"/>
                </a:cubicBezTo>
                <a:lnTo>
                  <a:pt x="439189" y="6550871"/>
                </a:lnTo>
                <a:cubicBezTo>
                  <a:pt x="364712" y="6550871"/>
                  <a:pt x="306359" y="6492518"/>
                  <a:pt x="306359" y="6418041"/>
                </a:cubicBezTo>
                <a:lnTo>
                  <a:pt x="306359" y="447623"/>
                </a:lnTo>
                <a:cubicBezTo>
                  <a:pt x="306359" y="373146"/>
                  <a:pt x="364712" y="314793"/>
                  <a:pt x="439189" y="314793"/>
                </a:cubicBezTo>
                <a:lnTo>
                  <a:pt x="2918417" y="314793"/>
                </a:lnTo>
                <a:lnTo>
                  <a:pt x="2918417" y="1981685"/>
                </a:lnTo>
                <a:cubicBezTo>
                  <a:pt x="2918417" y="2064604"/>
                  <a:pt x="2984451" y="2130639"/>
                  <a:pt x="3067371" y="2130639"/>
                </a:cubicBezTo>
                <a:lnTo>
                  <a:pt x="4742714" y="2130639"/>
                </a:lnTo>
                <a:lnTo>
                  <a:pt x="4742714" y="6418041"/>
                </a:lnTo>
                <a:lnTo>
                  <a:pt x="4751157" y="6418041"/>
                </a:lnTo>
                <a:lnTo>
                  <a:pt x="4751157" y="6418041"/>
                </a:lnTo>
                <a:close/>
                <a:moveTo>
                  <a:pt x="4046307" y="4817944"/>
                </a:moveTo>
                <a:cubicBezTo>
                  <a:pt x="4046307" y="4900864"/>
                  <a:pt x="3980273" y="4966898"/>
                  <a:pt x="3897353" y="4966898"/>
                </a:cubicBezTo>
                <a:lnTo>
                  <a:pt x="1135579" y="4966898"/>
                </a:lnTo>
                <a:cubicBezTo>
                  <a:pt x="1052660" y="4966898"/>
                  <a:pt x="986625" y="4900864"/>
                  <a:pt x="986625" y="4817944"/>
                </a:cubicBezTo>
                <a:cubicBezTo>
                  <a:pt x="986625" y="4735025"/>
                  <a:pt x="1052660" y="4668991"/>
                  <a:pt x="1135579" y="4668991"/>
                </a:cubicBezTo>
                <a:lnTo>
                  <a:pt x="3896591" y="4668991"/>
                </a:lnTo>
                <a:cubicBezTo>
                  <a:pt x="3980281" y="4659777"/>
                  <a:pt x="4046307" y="4726574"/>
                  <a:pt x="4046307" y="4817944"/>
                </a:cubicBezTo>
                <a:close/>
                <a:moveTo>
                  <a:pt x="4046307" y="5730093"/>
                </a:moveTo>
                <a:cubicBezTo>
                  <a:pt x="4046307" y="5813013"/>
                  <a:pt x="3980273" y="5879047"/>
                  <a:pt x="3897353" y="5879047"/>
                </a:cubicBezTo>
                <a:lnTo>
                  <a:pt x="1135579" y="5879047"/>
                </a:lnTo>
                <a:cubicBezTo>
                  <a:pt x="1052660" y="5879047"/>
                  <a:pt x="986625" y="5813013"/>
                  <a:pt x="986625" y="5730093"/>
                </a:cubicBezTo>
                <a:cubicBezTo>
                  <a:pt x="986625" y="5647174"/>
                  <a:pt x="1052660" y="5581139"/>
                  <a:pt x="1135579" y="5581139"/>
                </a:cubicBezTo>
                <a:lnTo>
                  <a:pt x="3896591" y="5581139"/>
                </a:lnTo>
                <a:cubicBezTo>
                  <a:pt x="3980281" y="5580369"/>
                  <a:pt x="4046307" y="5647165"/>
                  <a:pt x="4046307" y="5730093"/>
                </a:cubicBezTo>
                <a:close/>
                <a:moveTo>
                  <a:pt x="4046307" y="3905796"/>
                </a:moveTo>
                <a:cubicBezTo>
                  <a:pt x="4046307" y="3988715"/>
                  <a:pt x="3980273" y="4054749"/>
                  <a:pt x="3897353" y="4054749"/>
                </a:cubicBezTo>
                <a:lnTo>
                  <a:pt x="1135579" y="4054749"/>
                </a:lnTo>
                <a:cubicBezTo>
                  <a:pt x="1052660" y="4054749"/>
                  <a:pt x="986625" y="3988715"/>
                  <a:pt x="986625" y="3905796"/>
                </a:cubicBezTo>
                <a:cubicBezTo>
                  <a:pt x="986625" y="3822876"/>
                  <a:pt x="1052660" y="3756842"/>
                  <a:pt x="1135579" y="3756842"/>
                </a:cubicBezTo>
                <a:lnTo>
                  <a:pt x="3896591" y="3756842"/>
                </a:lnTo>
                <a:cubicBezTo>
                  <a:pt x="3980281" y="3756071"/>
                  <a:pt x="4046307" y="3822876"/>
                  <a:pt x="4046307" y="3905796"/>
                </a:cubicBezTo>
                <a:close/>
                <a:moveTo>
                  <a:pt x="1135579" y="2843923"/>
                </a:moveTo>
                <a:lnTo>
                  <a:pt x="3896591" y="2843923"/>
                </a:lnTo>
                <a:cubicBezTo>
                  <a:pt x="3979511" y="2843923"/>
                  <a:pt x="4045545" y="2909957"/>
                  <a:pt x="4045545" y="2992876"/>
                </a:cubicBezTo>
                <a:cubicBezTo>
                  <a:pt x="4045545" y="3075796"/>
                  <a:pt x="3979511" y="3141830"/>
                  <a:pt x="3896591" y="3141830"/>
                </a:cubicBezTo>
                <a:lnTo>
                  <a:pt x="1135579" y="3141830"/>
                </a:lnTo>
                <a:cubicBezTo>
                  <a:pt x="1052660" y="3141830"/>
                  <a:pt x="986625" y="3075796"/>
                  <a:pt x="986625" y="2992876"/>
                </a:cubicBezTo>
                <a:cubicBezTo>
                  <a:pt x="978174" y="2918399"/>
                  <a:pt x="1052651" y="2843923"/>
                  <a:pt x="1135579" y="2843923"/>
                </a:cubicBezTo>
                <a:close/>
                <a:moveTo>
                  <a:pt x="978174" y="2089179"/>
                </a:moveTo>
                <a:cubicBezTo>
                  <a:pt x="978174" y="2006260"/>
                  <a:pt x="1044208" y="1940225"/>
                  <a:pt x="1127128" y="1940225"/>
                </a:cubicBezTo>
                <a:lnTo>
                  <a:pt x="2080736" y="1940225"/>
                </a:lnTo>
                <a:cubicBezTo>
                  <a:pt x="2163656" y="1940225"/>
                  <a:pt x="2229690" y="2006260"/>
                  <a:pt x="2229690" y="2089179"/>
                </a:cubicBezTo>
                <a:cubicBezTo>
                  <a:pt x="2229690" y="2172098"/>
                  <a:pt x="2163656" y="2238133"/>
                  <a:pt x="2080736" y="2238133"/>
                </a:cubicBezTo>
                <a:lnTo>
                  <a:pt x="1135579" y="2238133"/>
                </a:lnTo>
                <a:cubicBezTo>
                  <a:pt x="1052651" y="2247346"/>
                  <a:pt x="978174" y="2180550"/>
                  <a:pt x="978174" y="2089179"/>
                </a:cubicBezTo>
                <a:close/>
                <a:moveTo>
                  <a:pt x="978174" y="1185473"/>
                </a:moveTo>
                <a:cubicBezTo>
                  <a:pt x="978174" y="1102553"/>
                  <a:pt x="1044208" y="1036519"/>
                  <a:pt x="1127128" y="1036519"/>
                </a:cubicBezTo>
                <a:lnTo>
                  <a:pt x="2080736" y="1036519"/>
                </a:lnTo>
                <a:cubicBezTo>
                  <a:pt x="2163656" y="1036519"/>
                  <a:pt x="2229690" y="1102553"/>
                  <a:pt x="2229690" y="1185473"/>
                </a:cubicBezTo>
                <a:cubicBezTo>
                  <a:pt x="2229690" y="1268392"/>
                  <a:pt x="2163656" y="1334427"/>
                  <a:pt x="2080736" y="1334427"/>
                </a:cubicBezTo>
                <a:lnTo>
                  <a:pt x="1135579" y="1334427"/>
                </a:lnTo>
                <a:cubicBezTo>
                  <a:pt x="1052651" y="1335197"/>
                  <a:pt x="978174" y="1268401"/>
                  <a:pt x="978174" y="118547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BC9FFBCE-526A-DB6E-9CB0-BEAA410947AD}"/>
              </a:ext>
            </a:extLst>
          </p:cNvPr>
          <p:cNvSpPr/>
          <p:nvPr/>
        </p:nvSpPr>
        <p:spPr>
          <a:xfrm>
            <a:off x="579112" y="3428999"/>
            <a:ext cx="764455" cy="820003"/>
          </a:xfrm>
          <a:custGeom>
            <a:avLst/>
            <a:gdLst>
              <a:gd name="connsiteX0" fmla="*/ 5058269 w 5056909"/>
              <a:gd name="connsiteY0" fmla="*/ 1957119 h 6849340"/>
              <a:gd name="connsiteX1" fmla="*/ 5058269 w 5056909"/>
              <a:gd name="connsiteY1" fmla="*/ 1957119 h 6849340"/>
              <a:gd name="connsiteX2" fmla="*/ 5041375 w 5056909"/>
              <a:gd name="connsiteY2" fmla="*/ 1915659 h 6849340"/>
              <a:gd name="connsiteX3" fmla="*/ 5032932 w 5056909"/>
              <a:gd name="connsiteY3" fmla="*/ 1907217 h 6849340"/>
              <a:gd name="connsiteX4" fmla="*/ 5008366 w 5056909"/>
              <a:gd name="connsiteY4" fmla="*/ 1874200 h 6849340"/>
              <a:gd name="connsiteX5" fmla="*/ 5008366 w 5056909"/>
              <a:gd name="connsiteY5" fmla="*/ 1874200 h 6849340"/>
              <a:gd name="connsiteX6" fmla="*/ 3175626 w 5056909"/>
              <a:gd name="connsiteY6" fmla="*/ 49902 h 6849340"/>
              <a:gd name="connsiteX7" fmla="*/ 3175626 w 5056909"/>
              <a:gd name="connsiteY7" fmla="*/ 49902 h 6849340"/>
              <a:gd name="connsiteX8" fmla="*/ 3175626 w 5056909"/>
              <a:gd name="connsiteY8" fmla="*/ 49902 h 6849340"/>
              <a:gd name="connsiteX9" fmla="*/ 3175626 w 5056909"/>
              <a:gd name="connsiteY9" fmla="*/ 49902 h 6849340"/>
              <a:gd name="connsiteX10" fmla="*/ 3142609 w 5056909"/>
              <a:gd name="connsiteY10" fmla="*/ 25337 h 6849340"/>
              <a:gd name="connsiteX11" fmla="*/ 3134167 w 5056909"/>
              <a:gd name="connsiteY11" fmla="*/ 16894 h 6849340"/>
              <a:gd name="connsiteX12" fmla="*/ 3101150 w 5056909"/>
              <a:gd name="connsiteY12" fmla="*/ 0 h 6849340"/>
              <a:gd name="connsiteX13" fmla="*/ 3101150 w 5056909"/>
              <a:gd name="connsiteY13" fmla="*/ 0 h 6849340"/>
              <a:gd name="connsiteX14" fmla="*/ 3076584 w 5056909"/>
              <a:gd name="connsiteY14" fmla="*/ 0 h 6849340"/>
              <a:gd name="connsiteX15" fmla="*/ 439180 w 5056909"/>
              <a:gd name="connsiteY15" fmla="*/ 0 h 6849340"/>
              <a:gd name="connsiteX16" fmla="*/ 0 w 5056909"/>
              <a:gd name="connsiteY16" fmla="*/ 439180 h 6849340"/>
              <a:gd name="connsiteX17" fmla="*/ 0 w 5056909"/>
              <a:gd name="connsiteY17" fmla="*/ 6418049 h 6849340"/>
              <a:gd name="connsiteX18" fmla="*/ 439180 w 5056909"/>
              <a:gd name="connsiteY18" fmla="*/ 6857229 h 6849340"/>
              <a:gd name="connsiteX19" fmla="*/ 4618318 w 5056909"/>
              <a:gd name="connsiteY19" fmla="*/ 6857229 h 6849340"/>
              <a:gd name="connsiteX20" fmla="*/ 5057498 w 5056909"/>
              <a:gd name="connsiteY20" fmla="*/ 6418049 h 6849340"/>
              <a:gd name="connsiteX21" fmla="*/ 5057498 w 5056909"/>
              <a:gd name="connsiteY21" fmla="*/ 1990136 h 6849340"/>
              <a:gd name="connsiteX22" fmla="*/ 5058269 w 5056909"/>
              <a:gd name="connsiteY22" fmla="*/ 1957119 h 6849340"/>
              <a:gd name="connsiteX23" fmla="*/ 4535398 w 5056909"/>
              <a:gd name="connsiteY23" fmla="*/ 1832731 h 6849340"/>
              <a:gd name="connsiteX24" fmla="*/ 3225529 w 5056909"/>
              <a:gd name="connsiteY24" fmla="*/ 1832731 h 6849340"/>
              <a:gd name="connsiteX25" fmla="*/ 3225529 w 5056909"/>
              <a:gd name="connsiteY25" fmla="*/ 530543 h 6849340"/>
              <a:gd name="connsiteX26" fmla="*/ 4535398 w 5056909"/>
              <a:gd name="connsiteY26" fmla="*/ 1832731 h 6849340"/>
              <a:gd name="connsiteX27" fmla="*/ 4751157 w 5056909"/>
              <a:gd name="connsiteY27" fmla="*/ 6418041 h 6849340"/>
              <a:gd name="connsiteX28" fmla="*/ 4618326 w 5056909"/>
              <a:gd name="connsiteY28" fmla="*/ 6550871 h 6849340"/>
              <a:gd name="connsiteX29" fmla="*/ 439189 w 5056909"/>
              <a:gd name="connsiteY29" fmla="*/ 6550871 h 6849340"/>
              <a:gd name="connsiteX30" fmla="*/ 306359 w 5056909"/>
              <a:gd name="connsiteY30" fmla="*/ 6418041 h 6849340"/>
              <a:gd name="connsiteX31" fmla="*/ 306359 w 5056909"/>
              <a:gd name="connsiteY31" fmla="*/ 447623 h 6849340"/>
              <a:gd name="connsiteX32" fmla="*/ 439189 w 5056909"/>
              <a:gd name="connsiteY32" fmla="*/ 314793 h 6849340"/>
              <a:gd name="connsiteX33" fmla="*/ 2918417 w 5056909"/>
              <a:gd name="connsiteY33" fmla="*/ 314793 h 6849340"/>
              <a:gd name="connsiteX34" fmla="*/ 2918417 w 5056909"/>
              <a:gd name="connsiteY34" fmla="*/ 1981685 h 6849340"/>
              <a:gd name="connsiteX35" fmla="*/ 3067371 w 5056909"/>
              <a:gd name="connsiteY35" fmla="*/ 2130639 h 6849340"/>
              <a:gd name="connsiteX36" fmla="*/ 4742714 w 5056909"/>
              <a:gd name="connsiteY36" fmla="*/ 2130639 h 6849340"/>
              <a:gd name="connsiteX37" fmla="*/ 4742714 w 5056909"/>
              <a:gd name="connsiteY37" fmla="*/ 6418041 h 6849340"/>
              <a:gd name="connsiteX38" fmla="*/ 4751157 w 5056909"/>
              <a:gd name="connsiteY38" fmla="*/ 6418041 h 6849340"/>
              <a:gd name="connsiteX39" fmla="*/ 4751157 w 5056909"/>
              <a:gd name="connsiteY39" fmla="*/ 6418041 h 6849340"/>
              <a:gd name="connsiteX40" fmla="*/ 4046307 w 5056909"/>
              <a:gd name="connsiteY40" fmla="*/ 4817944 h 6849340"/>
              <a:gd name="connsiteX41" fmla="*/ 3897353 w 5056909"/>
              <a:gd name="connsiteY41" fmla="*/ 4966898 h 6849340"/>
              <a:gd name="connsiteX42" fmla="*/ 1135579 w 5056909"/>
              <a:gd name="connsiteY42" fmla="*/ 4966898 h 6849340"/>
              <a:gd name="connsiteX43" fmla="*/ 986625 w 5056909"/>
              <a:gd name="connsiteY43" fmla="*/ 4817944 h 6849340"/>
              <a:gd name="connsiteX44" fmla="*/ 1135579 w 5056909"/>
              <a:gd name="connsiteY44" fmla="*/ 4668991 h 6849340"/>
              <a:gd name="connsiteX45" fmla="*/ 3896591 w 5056909"/>
              <a:gd name="connsiteY45" fmla="*/ 4668991 h 6849340"/>
              <a:gd name="connsiteX46" fmla="*/ 4046307 w 5056909"/>
              <a:gd name="connsiteY46" fmla="*/ 4817944 h 6849340"/>
              <a:gd name="connsiteX47" fmla="*/ 4046307 w 5056909"/>
              <a:gd name="connsiteY47" fmla="*/ 5730093 h 6849340"/>
              <a:gd name="connsiteX48" fmla="*/ 3897353 w 5056909"/>
              <a:gd name="connsiteY48" fmla="*/ 5879047 h 6849340"/>
              <a:gd name="connsiteX49" fmla="*/ 1135579 w 5056909"/>
              <a:gd name="connsiteY49" fmla="*/ 5879047 h 6849340"/>
              <a:gd name="connsiteX50" fmla="*/ 986625 w 5056909"/>
              <a:gd name="connsiteY50" fmla="*/ 5730093 h 6849340"/>
              <a:gd name="connsiteX51" fmla="*/ 1135579 w 5056909"/>
              <a:gd name="connsiteY51" fmla="*/ 5581139 h 6849340"/>
              <a:gd name="connsiteX52" fmla="*/ 3896591 w 5056909"/>
              <a:gd name="connsiteY52" fmla="*/ 5581139 h 6849340"/>
              <a:gd name="connsiteX53" fmla="*/ 4046307 w 5056909"/>
              <a:gd name="connsiteY53" fmla="*/ 5730093 h 6849340"/>
              <a:gd name="connsiteX54" fmla="*/ 4046307 w 5056909"/>
              <a:gd name="connsiteY54" fmla="*/ 3905796 h 6849340"/>
              <a:gd name="connsiteX55" fmla="*/ 3897353 w 5056909"/>
              <a:gd name="connsiteY55" fmla="*/ 4054749 h 6849340"/>
              <a:gd name="connsiteX56" fmla="*/ 1135579 w 5056909"/>
              <a:gd name="connsiteY56" fmla="*/ 4054749 h 6849340"/>
              <a:gd name="connsiteX57" fmla="*/ 986625 w 5056909"/>
              <a:gd name="connsiteY57" fmla="*/ 3905796 h 6849340"/>
              <a:gd name="connsiteX58" fmla="*/ 1135579 w 5056909"/>
              <a:gd name="connsiteY58" fmla="*/ 3756842 h 6849340"/>
              <a:gd name="connsiteX59" fmla="*/ 3896591 w 5056909"/>
              <a:gd name="connsiteY59" fmla="*/ 3756842 h 6849340"/>
              <a:gd name="connsiteX60" fmla="*/ 4046307 w 5056909"/>
              <a:gd name="connsiteY60" fmla="*/ 3905796 h 6849340"/>
              <a:gd name="connsiteX61" fmla="*/ 1135579 w 5056909"/>
              <a:gd name="connsiteY61" fmla="*/ 2843923 h 6849340"/>
              <a:gd name="connsiteX62" fmla="*/ 3896591 w 5056909"/>
              <a:gd name="connsiteY62" fmla="*/ 2843923 h 6849340"/>
              <a:gd name="connsiteX63" fmla="*/ 4045545 w 5056909"/>
              <a:gd name="connsiteY63" fmla="*/ 2992876 h 6849340"/>
              <a:gd name="connsiteX64" fmla="*/ 3896591 w 5056909"/>
              <a:gd name="connsiteY64" fmla="*/ 3141830 h 6849340"/>
              <a:gd name="connsiteX65" fmla="*/ 1135579 w 5056909"/>
              <a:gd name="connsiteY65" fmla="*/ 3141830 h 6849340"/>
              <a:gd name="connsiteX66" fmla="*/ 986625 w 5056909"/>
              <a:gd name="connsiteY66" fmla="*/ 2992876 h 6849340"/>
              <a:gd name="connsiteX67" fmla="*/ 1135579 w 5056909"/>
              <a:gd name="connsiteY67" fmla="*/ 2843923 h 6849340"/>
              <a:gd name="connsiteX68" fmla="*/ 978174 w 5056909"/>
              <a:gd name="connsiteY68" fmla="*/ 2089179 h 6849340"/>
              <a:gd name="connsiteX69" fmla="*/ 1127128 w 5056909"/>
              <a:gd name="connsiteY69" fmla="*/ 1940225 h 6849340"/>
              <a:gd name="connsiteX70" fmla="*/ 2080736 w 5056909"/>
              <a:gd name="connsiteY70" fmla="*/ 1940225 h 6849340"/>
              <a:gd name="connsiteX71" fmla="*/ 2229690 w 5056909"/>
              <a:gd name="connsiteY71" fmla="*/ 2089179 h 6849340"/>
              <a:gd name="connsiteX72" fmla="*/ 2080736 w 5056909"/>
              <a:gd name="connsiteY72" fmla="*/ 2238133 h 6849340"/>
              <a:gd name="connsiteX73" fmla="*/ 1135579 w 5056909"/>
              <a:gd name="connsiteY73" fmla="*/ 2238133 h 6849340"/>
              <a:gd name="connsiteX74" fmla="*/ 978174 w 5056909"/>
              <a:gd name="connsiteY74" fmla="*/ 2089179 h 6849340"/>
              <a:gd name="connsiteX75" fmla="*/ 978174 w 5056909"/>
              <a:gd name="connsiteY75" fmla="*/ 1185473 h 6849340"/>
              <a:gd name="connsiteX76" fmla="*/ 1127128 w 5056909"/>
              <a:gd name="connsiteY76" fmla="*/ 1036519 h 6849340"/>
              <a:gd name="connsiteX77" fmla="*/ 2080736 w 5056909"/>
              <a:gd name="connsiteY77" fmla="*/ 1036519 h 6849340"/>
              <a:gd name="connsiteX78" fmla="*/ 2229690 w 5056909"/>
              <a:gd name="connsiteY78" fmla="*/ 1185473 h 6849340"/>
              <a:gd name="connsiteX79" fmla="*/ 2080736 w 5056909"/>
              <a:gd name="connsiteY79" fmla="*/ 1334427 h 6849340"/>
              <a:gd name="connsiteX80" fmla="*/ 1135579 w 5056909"/>
              <a:gd name="connsiteY80" fmla="*/ 1334427 h 6849340"/>
              <a:gd name="connsiteX81" fmla="*/ 978174 w 5056909"/>
              <a:gd name="connsiteY81" fmla="*/ 1185473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056909" h="6849340">
                <a:moveTo>
                  <a:pt x="5058269" y="1957119"/>
                </a:moveTo>
                <a:lnTo>
                  <a:pt x="5058269" y="1957119"/>
                </a:lnTo>
                <a:cubicBezTo>
                  <a:pt x="5058269" y="1940225"/>
                  <a:pt x="5049826" y="1932553"/>
                  <a:pt x="5041375" y="1915659"/>
                </a:cubicBezTo>
                <a:cubicBezTo>
                  <a:pt x="5041375" y="1915659"/>
                  <a:pt x="5041375" y="1907217"/>
                  <a:pt x="5032932" y="1907217"/>
                </a:cubicBezTo>
                <a:cubicBezTo>
                  <a:pt x="5024490" y="1898774"/>
                  <a:pt x="5016038" y="1882651"/>
                  <a:pt x="5008366" y="1874200"/>
                </a:cubicBezTo>
                <a:lnTo>
                  <a:pt x="5008366" y="1874200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cubicBezTo>
                  <a:pt x="3167184" y="41460"/>
                  <a:pt x="3158733" y="33008"/>
                  <a:pt x="3142609" y="25337"/>
                </a:cubicBezTo>
                <a:cubicBezTo>
                  <a:pt x="3142609" y="25337"/>
                  <a:pt x="3134167" y="25337"/>
                  <a:pt x="3134167" y="16894"/>
                </a:cubicBezTo>
                <a:cubicBezTo>
                  <a:pt x="3125724" y="8451"/>
                  <a:pt x="3109601" y="8451"/>
                  <a:pt x="3101150" y="0"/>
                </a:cubicBezTo>
                <a:lnTo>
                  <a:pt x="3101150" y="0"/>
                </a:lnTo>
                <a:cubicBezTo>
                  <a:pt x="3092707" y="0"/>
                  <a:pt x="3084256" y="0"/>
                  <a:pt x="3076584" y="0"/>
                </a:cubicBezTo>
                <a:lnTo>
                  <a:pt x="439180" y="0"/>
                </a:lnTo>
                <a:cubicBezTo>
                  <a:pt x="198856" y="0"/>
                  <a:pt x="0" y="198865"/>
                  <a:pt x="0" y="439180"/>
                </a:cubicBezTo>
                <a:lnTo>
                  <a:pt x="0" y="6418049"/>
                </a:lnTo>
                <a:cubicBezTo>
                  <a:pt x="0" y="6658374"/>
                  <a:pt x="198865" y="6857229"/>
                  <a:pt x="439180" y="6857229"/>
                </a:cubicBezTo>
                <a:lnTo>
                  <a:pt x="4618318" y="6857229"/>
                </a:lnTo>
                <a:cubicBezTo>
                  <a:pt x="4858642" y="6857229"/>
                  <a:pt x="5057498" y="6658365"/>
                  <a:pt x="5057498" y="6418049"/>
                </a:cubicBezTo>
                <a:lnTo>
                  <a:pt x="5057498" y="1990136"/>
                </a:lnTo>
                <a:cubicBezTo>
                  <a:pt x="5058269" y="1973242"/>
                  <a:pt x="5058269" y="1964791"/>
                  <a:pt x="5058269" y="1957119"/>
                </a:cubicBezTo>
                <a:close/>
                <a:moveTo>
                  <a:pt x="4535398" y="1832731"/>
                </a:moveTo>
                <a:lnTo>
                  <a:pt x="3225529" y="1832731"/>
                </a:lnTo>
                <a:lnTo>
                  <a:pt x="3225529" y="530543"/>
                </a:lnTo>
                <a:lnTo>
                  <a:pt x="4535398" y="1832731"/>
                </a:lnTo>
                <a:close/>
                <a:moveTo>
                  <a:pt x="4751157" y="6418041"/>
                </a:moveTo>
                <a:cubicBezTo>
                  <a:pt x="4751157" y="6492518"/>
                  <a:pt x="4692803" y="6550871"/>
                  <a:pt x="4618326" y="6550871"/>
                </a:cubicBezTo>
                <a:lnTo>
                  <a:pt x="439189" y="6550871"/>
                </a:lnTo>
                <a:cubicBezTo>
                  <a:pt x="364712" y="6550871"/>
                  <a:pt x="306359" y="6492518"/>
                  <a:pt x="306359" y="6418041"/>
                </a:cubicBezTo>
                <a:lnTo>
                  <a:pt x="306359" y="447623"/>
                </a:lnTo>
                <a:cubicBezTo>
                  <a:pt x="306359" y="373146"/>
                  <a:pt x="364712" y="314793"/>
                  <a:pt x="439189" y="314793"/>
                </a:cubicBezTo>
                <a:lnTo>
                  <a:pt x="2918417" y="314793"/>
                </a:lnTo>
                <a:lnTo>
                  <a:pt x="2918417" y="1981685"/>
                </a:lnTo>
                <a:cubicBezTo>
                  <a:pt x="2918417" y="2064604"/>
                  <a:pt x="2984451" y="2130639"/>
                  <a:pt x="3067371" y="2130639"/>
                </a:cubicBezTo>
                <a:lnTo>
                  <a:pt x="4742714" y="2130639"/>
                </a:lnTo>
                <a:lnTo>
                  <a:pt x="4742714" y="6418041"/>
                </a:lnTo>
                <a:lnTo>
                  <a:pt x="4751157" y="6418041"/>
                </a:lnTo>
                <a:lnTo>
                  <a:pt x="4751157" y="6418041"/>
                </a:lnTo>
                <a:close/>
                <a:moveTo>
                  <a:pt x="4046307" y="4817944"/>
                </a:moveTo>
                <a:cubicBezTo>
                  <a:pt x="4046307" y="4900864"/>
                  <a:pt x="3980273" y="4966898"/>
                  <a:pt x="3897353" y="4966898"/>
                </a:cubicBezTo>
                <a:lnTo>
                  <a:pt x="1135579" y="4966898"/>
                </a:lnTo>
                <a:cubicBezTo>
                  <a:pt x="1052660" y="4966898"/>
                  <a:pt x="986625" y="4900864"/>
                  <a:pt x="986625" y="4817944"/>
                </a:cubicBezTo>
                <a:cubicBezTo>
                  <a:pt x="986625" y="4735025"/>
                  <a:pt x="1052660" y="4668991"/>
                  <a:pt x="1135579" y="4668991"/>
                </a:cubicBezTo>
                <a:lnTo>
                  <a:pt x="3896591" y="4668991"/>
                </a:lnTo>
                <a:cubicBezTo>
                  <a:pt x="3980281" y="4659777"/>
                  <a:pt x="4046307" y="4726574"/>
                  <a:pt x="4046307" y="4817944"/>
                </a:cubicBezTo>
                <a:close/>
                <a:moveTo>
                  <a:pt x="4046307" y="5730093"/>
                </a:moveTo>
                <a:cubicBezTo>
                  <a:pt x="4046307" y="5813013"/>
                  <a:pt x="3980273" y="5879047"/>
                  <a:pt x="3897353" y="5879047"/>
                </a:cubicBezTo>
                <a:lnTo>
                  <a:pt x="1135579" y="5879047"/>
                </a:lnTo>
                <a:cubicBezTo>
                  <a:pt x="1052660" y="5879047"/>
                  <a:pt x="986625" y="5813013"/>
                  <a:pt x="986625" y="5730093"/>
                </a:cubicBezTo>
                <a:cubicBezTo>
                  <a:pt x="986625" y="5647174"/>
                  <a:pt x="1052660" y="5581139"/>
                  <a:pt x="1135579" y="5581139"/>
                </a:cubicBezTo>
                <a:lnTo>
                  <a:pt x="3896591" y="5581139"/>
                </a:lnTo>
                <a:cubicBezTo>
                  <a:pt x="3980281" y="5580369"/>
                  <a:pt x="4046307" y="5647165"/>
                  <a:pt x="4046307" y="5730093"/>
                </a:cubicBezTo>
                <a:close/>
                <a:moveTo>
                  <a:pt x="4046307" y="3905796"/>
                </a:moveTo>
                <a:cubicBezTo>
                  <a:pt x="4046307" y="3988715"/>
                  <a:pt x="3980273" y="4054749"/>
                  <a:pt x="3897353" y="4054749"/>
                </a:cubicBezTo>
                <a:lnTo>
                  <a:pt x="1135579" y="4054749"/>
                </a:lnTo>
                <a:cubicBezTo>
                  <a:pt x="1052660" y="4054749"/>
                  <a:pt x="986625" y="3988715"/>
                  <a:pt x="986625" y="3905796"/>
                </a:cubicBezTo>
                <a:cubicBezTo>
                  <a:pt x="986625" y="3822876"/>
                  <a:pt x="1052660" y="3756842"/>
                  <a:pt x="1135579" y="3756842"/>
                </a:cubicBezTo>
                <a:lnTo>
                  <a:pt x="3896591" y="3756842"/>
                </a:lnTo>
                <a:cubicBezTo>
                  <a:pt x="3980281" y="3756071"/>
                  <a:pt x="4046307" y="3822876"/>
                  <a:pt x="4046307" y="3905796"/>
                </a:cubicBezTo>
                <a:close/>
                <a:moveTo>
                  <a:pt x="1135579" y="2843923"/>
                </a:moveTo>
                <a:lnTo>
                  <a:pt x="3896591" y="2843923"/>
                </a:lnTo>
                <a:cubicBezTo>
                  <a:pt x="3979511" y="2843923"/>
                  <a:pt x="4045545" y="2909957"/>
                  <a:pt x="4045545" y="2992876"/>
                </a:cubicBezTo>
                <a:cubicBezTo>
                  <a:pt x="4045545" y="3075796"/>
                  <a:pt x="3979511" y="3141830"/>
                  <a:pt x="3896591" y="3141830"/>
                </a:cubicBezTo>
                <a:lnTo>
                  <a:pt x="1135579" y="3141830"/>
                </a:lnTo>
                <a:cubicBezTo>
                  <a:pt x="1052660" y="3141830"/>
                  <a:pt x="986625" y="3075796"/>
                  <a:pt x="986625" y="2992876"/>
                </a:cubicBezTo>
                <a:cubicBezTo>
                  <a:pt x="978174" y="2918399"/>
                  <a:pt x="1052651" y="2843923"/>
                  <a:pt x="1135579" y="2843923"/>
                </a:cubicBezTo>
                <a:close/>
                <a:moveTo>
                  <a:pt x="978174" y="2089179"/>
                </a:moveTo>
                <a:cubicBezTo>
                  <a:pt x="978174" y="2006260"/>
                  <a:pt x="1044208" y="1940225"/>
                  <a:pt x="1127128" y="1940225"/>
                </a:cubicBezTo>
                <a:lnTo>
                  <a:pt x="2080736" y="1940225"/>
                </a:lnTo>
                <a:cubicBezTo>
                  <a:pt x="2163656" y="1940225"/>
                  <a:pt x="2229690" y="2006260"/>
                  <a:pt x="2229690" y="2089179"/>
                </a:cubicBezTo>
                <a:cubicBezTo>
                  <a:pt x="2229690" y="2172098"/>
                  <a:pt x="2163656" y="2238133"/>
                  <a:pt x="2080736" y="2238133"/>
                </a:cubicBezTo>
                <a:lnTo>
                  <a:pt x="1135579" y="2238133"/>
                </a:lnTo>
                <a:cubicBezTo>
                  <a:pt x="1052651" y="2247346"/>
                  <a:pt x="978174" y="2180550"/>
                  <a:pt x="978174" y="2089179"/>
                </a:cubicBezTo>
                <a:close/>
                <a:moveTo>
                  <a:pt x="978174" y="1185473"/>
                </a:moveTo>
                <a:cubicBezTo>
                  <a:pt x="978174" y="1102553"/>
                  <a:pt x="1044208" y="1036519"/>
                  <a:pt x="1127128" y="1036519"/>
                </a:cubicBezTo>
                <a:lnTo>
                  <a:pt x="2080736" y="1036519"/>
                </a:lnTo>
                <a:cubicBezTo>
                  <a:pt x="2163656" y="1036519"/>
                  <a:pt x="2229690" y="1102553"/>
                  <a:pt x="2229690" y="1185473"/>
                </a:cubicBezTo>
                <a:cubicBezTo>
                  <a:pt x="2229690" y="1268392"/>
                  <a:pt x="2163656" y="1334427"/>
                  <a:pt x="2080736" y="1334427"/>
                </a:cubicBezTo>
                <a:lnTo>
                  <a:pt x="1135579" y="1334427"/>
                </a:lnTo>
                <a:cubicBezTo>
                  <a:pt x="1052651" y="1335197"/>
                  <a:pt x="978174" y="1268401"/>
                  <a:pt x="978174" y="118547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4FFB0345-0A8A-38D5-F772-565E5C99623C}"/>
              </a:ext>
            </a:extLst>
          </p:cNvPr>
          <p:cNvSpPr/>
          <p:nvPr/>
        </p:nvSpPr>
        <p:spPr>
          <a:xfrm>
            <a:off x="579109" y="3428999"/>
            <a:ext cx="764455" cy="820003"/>
          </a:xfrm>
          <a:custGeom>
            <a:avLst/>
            <a:gdLst>
              <a:gd name="connsiteX0" fmla="*/ 5058269 w 5056909"/>
              <a:gd name="connsiteY0" fmla="*/ 1957119 h 6849340"/>
              <a:gd name="connsiteX1" fmla="*/ 5058269 w 5056909"/>
              <a:gd name="connsiteY1" fmla="*/ 1957119 h 6849340"/>
              <a:gd name="connsiteX2" fmla="*/ 5041375 w 5056909"/>
              <a:gd name="connsiteY2" fmla="*/ 1915659 h 6849340"/>
              <a:gd name="connsiteX3" fmla="*/ 5032932 w 5056909"/>
              <a:gd name="connsiteY3" fmla="*/ 1907217 h 6849340"/>
              <a:gd name="connsiteX4" fmla="*/ 5008366 w 5056909"/>
              <a:gd name="connsiteY4" fmla="*/ 1874200 h 6849340"/>
              <a:gd name="connsiteX5" fmla="*/ 5008366 w 5056909"/>
              <a:gd name="connsiteY5" fmla="*/ 1874200 h 6849340"/>
              <a:gd name="connsiteX6" fmla="*/ 3175626 w 5056909"/>
              <a:gd name="connsiteY6" fmla="*/ 49902 h 6849340"/>
              <a:gd name="connsiteX7" fmla="*/ 3175626 w 5056909"/>
              <a:gd name="connsiteY7" fmla="*/ 49902 h 6849340"/>
              <a:gd name="connsiteX8" fmla="*/ 3175626 w 5056909"/>
              <a:gd name="connsiteY8" fmla="*/ 49902 h 6849340"/>
              <a:gd name="connsiteX9" fmla="*/ 3175626 w 5056909"/>
              <a:gd name="connsiteY9" fmla="*/ 49902 h 6849340"/>
              <a:gd name="connsiteX10" fmla="*/ 3142609 w 5056909"/>
              <a:gd name="connsiteY10" fmla="*/ 25337 h 6849340"/>
              <a:gd name="connsiteX11" fmla="*/ 3134167 w 5056909"/>
              <a:gd name="connsiteY11" fmla="*/ 16894 h 6849340"/>
              <a:gd name="connsiteX12" fmla="*/ 3101150 w 5056909"/>
              <a:gd name="connsiteY12" fmla="*/ 0 h 6849340"/>
              <a:gd name="connsiteX13" fmla="*/ 3101150 w 5056909"/>
              <a:gd name="connsiteY13" fmla="*/ 0 h 6849340"/>
              <a:gd name="connsiteX14" fmla="*/ 3076584 w 5056909"/>
              <a:gd name="connsiteY14" fmla="*/ 0 h 6849340"/>
              <a:gd name="connsiteX15" fmla="*/ 439180 w 5056909"/>
              <a:gd name="connsiteY15" fmla="*/ 0 h 6849340"/>
              <a:gd name="connsiteX16" fmla="*/ 0 w 5056909"/>
              <a:gd name="connsiteY16" fmla="*/ 439180 h 6849340"/>
              <a:gd name="connsiteX17" fmla="*/ 0 w 5056909"/>
              <a:gd name="connsiteY17" fmla="*/ 6418049 h 6849340"/>
              <a:gd name="connsiteX18" fmla="*/ 439180 w 5056909"/>
              <a:gd name="connsiteY18" fmla="*/ 6857229 h 6849340"/>
              <a:gd name="connsiteX19" fmla="*/ 4618318 w 5056909"/>
              <a:gd name="connsiteY19" fmla="*/ 6857229 h 6849340"/>
              <a:gd name="connsiteX20" fmla="*/ 5057498 w 5056909"/>
              <a:gd name="connsiteY20" fmla="*/ 6418049 h 6849340"/>
              <a:gd name="connsiteX21" fmla="*/ 5057498 w 5056909"/>
              <a:gd name="connsiteY21" fmla="*/ 1990136 h 6849340"/>
              <a:gd name="connsiteX22" fmla="*/ 5058269 w 5056909"/>
              <a:gd name="connsiteY22" fmla="*/ 1957119 h 6849340"/>
              <a:gd name="connsiteX23" fmla="*/ 4535398 w 5056909"/>
              <a:gd name="connsiteY23" fmla="*/ 1832731 h 6849340"/>
              <a:gd name="connsiteX24" fmla="*/ 3225529 w 5056909"/>
              <a:gd name="connsiteY24" fmla="*/ 1832731 h 6849340"/>
              <a:gd name="connsiteX25" fmla="*/ 3225529 w 5056909"/>
              <a:gd name="connsiteY25" fmla="*/ 530543 h 6849340"/>
              <a:gd name="connsiteX26" fmla="*/ 4535398 w 5056909"/>
              <a:gd name="connsiteY26" fmla="*/ 1832731 h 6849340"/>
              <a:gd name="connsiteX27" fmla="*/ 4751157 w 5056909"/>
              <a:gd name="connsiteY27" fmla="*/ 6418041 h 6849340"/>
              <a:gd name="connsiteX28" fmla="*/ 4618326 w 5056909"/>
              <a:gd name="connsiteY28" fmla="*/ 6550871 h 6849340"/>
              <a:gd name="connsiteX29" fmla="*/ 439189 w 5056909"/>
              <a:gd name="connsiteY29" fmla="*/ 6550871 h 6849340"/>
              <a:gd name="connsiteX30" fmla="*/ 306359 w 5056909"/>
              <a:gd name="connsiteY30" fmla="*/ 6418041 h 6849340"/>
              <a:gd name="connsiteX31" fmla="*/ 306359 w 5056909"/>
              <a:gd name="connsiteY31" fmla="*/ 447623 h 6849340"/>
              <a:gd name="connsiteX32" fmla="*/ 439189 w 5056909"/>
              <a:gd name="connsiteY32" fmla="*/ 314793 h 6849340"/>
              <a:gd name="connsiteX33" fmla="*/ 2918417 w 5056909"/>
              <a:gd name="connsiteY33" fmla="*/ 314793 h 6849340"/>
              <a:gd name="connsiteX34" fmla="*/ 2918417 w 5056909"/>
              <a:gd name="connsiteY34" fmla="*/ 1981685 h 6849340"/>
              <a:gd name="connsiteX35" fmla="*/ 3067371 w 5056909"/>
              <a:gd name="connsiteY35" fmla="*/ 2130639 h 6849340"/>
              <a:gd name="connsiteX36" fmla="*/ 4742714 w 5056909"/>
              <a:gd name="connsiteY36" fmla="*/ 2130639 h 6849340"/>
              <a:gd name="connsiteX37" fmla="*/ 4742714 w 5056909"/>
              <a:gd name="connsiteY37" fmla="*/ 6418041 h 6849340"/>
              <a:gd name="connsiteX38" fmla="*/ 4751157 w 5056909"/>
              <a:gd name="connsiteY38" fmla="*/ 6418041 h 6849340"/>
              <a:gd name="connsiteX39" fmla="*/ 4751157 w 5056909"/>
              <a:gd name="connsiteY39" fmla="*/ 6418041 h 6849340"/>
              <a:gd name="connsiteX40" fmla="*/ 4046307 w 5056909"/>
              <a:gd name="connsiteY40" fmla="*/ 4817944 h 6849340"/>
              <a:gd name="connsiteX41" fmla="*/ 3897353 w 5056909"/>
              <a:gd name="connsiteY41" fmla="*/ 4966898 h 6849340"/>
              <a:gd name="connsiteX42" fmla="*/ 1135579 w 5056909"/>
              <a:gd name="connsiteY42" fmla="*/ 4966898 h 6849340"/>
              <a:gd name="connsiteX43" fmla="*/ 986625 w 5056909"/>
              <a:gd name="connsiteY43" fmla="*/ 4817944 h 6849340"/>
              <a:gd name="connsiteX44" fmla="*/ 1135579 w 5056909"/>
              <a:gd name="connsiteY44" fmla="*/ 4668991 h 6849340"/>
              <a:gd name="connsiteX45" fmla="*/ 3896591 w 5056909"/>
              <a:gd name="connsiteY45" fmla="*/ 4668991 h 6849340"/>
              <a:gd name="connsiteX46" fmla="*/ 4046307 w 5056909"/>
              <a:gd name="connsiteY46" fmla="*/ 4817944 h 6849340"/>
              <a:gd name="connsiteX47" fmla="*/ 4046307 w 5056909"/>
              <a:gd name="connsiteY47" fmla="*/ 5730093 h 6849340"/>
              <a:gd name="connsiteX48" fmla="*/ 3897353 w 5056909"/>
              <a:gd name="connsiteY48" fmla="*/ 5879047 h 6849340"/>
              <a:gd name="connsiteX49" fmla="*/ 1135579 w 5056909"/>
              <a:gd name="connsiteY49" fmla="*/ 5879047 h 6849340"/>
              <a:gd name="connsiteX50" fmla="*/ 986625 w 5056909"/>
              <a:gd name="connsiteY50" fmla="*/ 5730093 h 6849340"/>
              <a:gd name="connsiteX51" fmla="*/ 1135579 w 5056909"/>
              <a:gd name="connsiteY51" fmla="*/ 5581139 h 6849340"/>
              <a:gd name="connsiteX52" fmla="*/ 3896591 w 5056909"/>
              <a:gd name="connsiteY52" fmla="*/ 5581139 h 6849340"/>
              <a:gd name="connsiteX53" fmla="*/ 4046307 w 5056909"/>
              <a:gd name="connsiteY53" fmla="*/ 5730093 h 6849340"/>
              <a:gd name="connsiteX54" fmla="*/ 4046307 w 5056909"/>
              <a:gd name="connsiteY54" fmla="*/ 3905796 h 6849340"/>
              <a:gd name="connsiteX55" fmla="*/ 3897353 w 5056909"/>
              <a:gd name="connsiteY55" fmla="*/ 4054749 h 6849340"/>
              <a:gd name="connsiteX56" fmla="*/ 1135579 w 5056909"/>
              <a:gd name="connsiteY56" fmla="*/ 4054749 h 6849340"/>
              <a:gd name="connsiteX57" fmla="*/ 986625 w 5056909"/>
              <a:gd name="connsiteY57" fmla="*/ 3905796 h 6849340"/>
              <a:gd name="connsiteX58" fmla="*/ 1135579 w 5056909"/>
              <a:gd name="connsiteY58" fmla="*/ 3756842 h 6849340"/>
              <a:gd name="connsiteX59" fmla="*/ 3896591 w 5056909"/>
              <a:gd name="connsiteY59" fmla="*/ 3756842 h 6849340"/>
              <a:gd name="connsiteX60" fmla="*/ 4046307 w 5056909"/>
              <a:gd name="connsiteY60" fmla="*/ 3905796 h 6849340"/>
              <a:gd name="connsiteX61" fmla="*/ 1135579 w 5056909"/>
              <a:gd name="connsiteY61" fmla="*/ 2843923 h 6849340"/>
              <a:gd name="connsiteX62" fmla="*/ 3896591 w 5056909"/>
              <a:gd name="connsiteY62" fmla="*/ 2843923 h 6849340"/>
              <a:gd name="connsiteX63" fmla="*/ 4045545 w 5056909"/>
              <a:gd name="connsiteY63" fmla="*/ 2992876 h 6849340"/>
              <a:gd name="connsiteX64" fmla="*/ 3896591 w 5056909"/>
              <a:gd name="connsiteY64" fmla="*/ 3141830 h 6849340"/>
              <a:gd name="connsiteX65" fmla="*/ 1135579 w 5056909"/>
              <a:gd name="connsiteY65" fmla="*/ 3141830 h 6849340"/>
              <a:gd name="connsiteX66" fmla="*/ 986625 w 5056909"/>
              <a:gd name="connsiteY66" fmla="*/ 2992876 h 6849340"/>
              <a:gd name="connsiteX67" fmla="*/ 1135579 w 5056909"/>
              <a:gd name="connsiteY67" fmla="*/ 2843923 h 6849340"/>
              <a:gd name="connsiteX68" fmla="*/ 978174 w 5056909"/>
              <a:gd name="connsiteY68" fmla="*/ 2089179 h 6849340"/>
              <a:gd name="connsiteX69" fmla="*/ 1127128 w 5056909"/>
              <a:gd name="connsiteY69" fmla="*/ 1940225 h 6849340"/>
              <a:gd name="connsiteX70" fmla="*/ 2080736 w 5056909"/>
              <a:gd name="connsiteY70" fmla="*/ 1940225 h 6849340"/>
              <a:gd name="connsiteX71" fmla="*/ 2229690 w 5056909"/>
              <a:gd name="connsiteY71" fmla="*/ 2089179 h 6849340"/>
              <a:gd name="connsiteX72" fmla="*/ 2080736 w 5056909"/>
              <a:gd name="connsiteY72" fmla="*/ 2238133 h 6849340"/>
              <a:gd name="connsiteX73" fmla="*/ 1135579 w 5056909"/>
              <a:gd name="connsiteY73" fmla="*/ 2238133 h 6849340"/>
              <a:gd name="connsiteX74" fmla="*/ 978174 w 5056909"/>
              <a:gd name="connsiteY74" fmla="*/ 2089179 h 6849340"/>
              <a:gd name="connsiteX75" fmla="*/ 978174 w 5056909"/>
              <a:gd name="connsiteY75" fmla="*/ 1185473 h 6849340"/>
              <a:gd name="connsiteX76" fmla="*/ 1127128 w 5056909"/>
              <a:gd name="connsiteY76" fmla="*/ 1036519 h 6849340"/>
              <a:gd name="connsiteX77" fmla="*/ 2080736 w 5056909"/>
              <a:gd name="connsiteY77" fmla="*/ 1036519 h 6849340"/>
              <a:gd name="connsiteX78" fmla="*/ 2229690 w 5056909"/>
              <a:gd name="connsiteY78" fmla="*/ 1185473 h 6849340"/>
              <a:gd name="connsiteX79" fmla="*/ 2080736 w 5056909"/>
              <a:gd name="connsiteY79" fmla="*/ 1334427 h 6849340"/>
              <a:gd name="connsiteX80" fmla="*/ 1135579 w 5056909"/>
              <a:gd name="connsiteY80" fmla="*/ 1334427 h 6849340"/>
              <a:gd name="connsiteX81" fmla="*/ 978174 w 5056909"/>
              <a:gd name="connsiteY81" fmla="*/ 1185473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056909" h="6849340">
                <a:moveTo>
                  <a:pt x="5058269" y="1957119"/>
                </a:moveTo>
                <a:lnTo>
                  <a:pt x="5058269" y="1957119"/>
                </a:lnTo>
                <a:cubicBezTo>
                  <a:pt x="5058269" y="1940225"/>
                  <a:pt x="5049826" y="1932553"/>
                  <a:pt x="5041375" y="1915659"/>
                </a:cubicBezTo>
                <a:cubicBezTo>
                  <a:pt x="5041375" y="1915659"/>
                  <a:pt x="5041375" y="1907217"/>
                  <a:pt x="5032932" y="1907217"/>
                </a:cubicBezTo>
                <a:cubicBezTo>
                  <a:pt x="5024490" y="1898774"/>
                  <a:pt x="5016038" y="1882651"/>
                  <a:pt x="5008366" y="1874200"/>
                </a:cubicBezTo>
                <a:lnTo>
                  <a:pt x="5008366" y="1874200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cubicBezTo>
                  <a:pt x="3167184" y="41460"/>
                  <a:pt x="3158733" y="33008"/>
                  <a:pt x="3142609" y="25337"/>
                </a:cubicBezTo>
                <a:cubicBezTo>
                  <a:pt x="3142609" y="25337"/>
                  <a:pt x="3134167" y="25337"/>
                  <a:pt x="3134167" y="16894"/>
                </a:cubicBezTo>
                <a:cubicBezTo>
                  <a:pt x="3125724" y="8451"/>
                  <a:pt x="3109601" y="8451"/>
                  <a:pt x="3101150" y="0"/>
                </a:cubicBezTo>
                <a:lnTo>
                  <a:pt x="3101150" y="0"/>
                </a:lnTo>
                <a:cubicBezTo>
                  <a:pt x="3092707" y="0"/>
                  <a:pt x="3084256" y="0"/>
                  <a:pt x="3076584" y="0"/>
                </a:cubicBezTo>
                <a:lnTo>
                  <a:pt x="439180" y="0"/>
                </a:lnTo>
                <a:cubicBezTo>
                  <a:pt x="198856" y="0"/>
                  <a:pt x="0" y="198865"/>
                  <a:pt x="0" y="439180"/>
                </a:cubicBezTo>
                <a:lnTo>
                  <a:pt x="0" y="6418049"/>
                </a:lnTo>
                <a:cubicBezTo>
                  <a:pt x="0" y="6658374"/>
                  <a:pt x="198865" y="6857229"/>
                  <a:pt x="439180" y="6857229"/>
                </a:cubicBezTo>
                <a:lnTo>
                  <a:pt x="4618318" y="6857229"/>
                </a:lnTo>
                <a:cubicBezTo>
                  <a:pt x="4858642" y="6857229"/>
                  <a:pt x="5057498" y="6658365"/>
                  <a:pt x="5057498" y="6418049"/>
                </a:cubicBezTo>
                <a:lnTo>
                  <a:pt x="5057498" y="1990136"/>
                </a:lnTo>
                <a:cubicBezTo>
                  <a:pt x="5058269" y="1973242"/>
                  <a:pt x="5058269" y="1964791"/>
                  <a:pt x="5058269" y="1957119"/>
                </a:cubicBezTo>
                <a:close/>
                <a:moveTo>
                  <a:pt x="4535398" y="1832731"/>
                </a:moveTo>
                <a:lnTo>
                  <a:pt x="3225529" y="1832731"/>
                </a:lnTo>
                <a:lnTo>
                  <a:pt x="3225529" y="530543"/>
                </a:lnTo>
                <a:lnTo>
                  <a:pt x="4535398" y="1832731"/>
                </a:lnTo>
                <a:close/>
                <a:moveTo>
                  <a:pt x="4751157" y="6418041"/>
                </a:moveTo>
                <a:cubicBezTo>
                  <a:pt x="4751157" y="6492518"/>
                  <a:pt x="4692803" y="6550871"/>
                  <a:pt x="4618326" y="6550871"/>
                </a:cubicBezTo>
                <a:lnTo>
                  <a:pt x="439189" y="6550871"/>
                </a:lnTo>
                <a:cubicBezTo>
                  <a:pt x="364712" y="6550871"/>
                  <a:pt x="306359" y="6492518"/>
                  <a:pt x="306359" y="6418041"/>
                </a:cubicBezTo>
                <a:lnTo>
                  <a:pt x="306359" y="447623"/>
                </a:lnTo>
                <a:cubicBezTo>
                  <a:pt x="306359" y="373146"/>
                  <a:pt x="364712" y="314793"/>
                  <a:pt x="439189" y="314793"/>
                </a:cubicBezTo>
                <a:lnTo>
                  <a:pt x="2918417" y="314793"/>
                </a:lnTo>
                <a:lnTo>
                  <a:pt x="2918417" y="1981685"/>
                </a:lnTo>
                <a:cubicBezTo>
                  <a:pt x="2918417" y="2064604"/>
                  <a:pt x="2984451" y="2130639"/>
                  <a:pt x="3067371" y="2130639"/>
                </a:cubicBezTo>
                <a:lnTo>
                  <a:pt x="4742714" y="2130639"/>
                </a:lnTo>
                <a:lnTo>
                  <a:pt x="4742714" y="6418041"/>
                </a:lnTo>
                <a:lnTo>
                  <a:pt x="4751157" y="6418041"/>
                </a:lnTo>
                <a:lnTo>
                  <a:pt x="4751157" y="6418041"/>
                </a:lnTo>
                <a:close/>
                <a:moveTo>
                  <a:pt x="4046307" y="4817944"/>
                </a:moveTo>
                <a:cubicBezTo>
                  <a:pt x="4046307" y="4900864"/>
                  <a:pt x="3980273" y="4966898"/>
                  <a:pt x="3897353" y="4966898"/>
                </a:cubicBezTo>
                <a:lnTo>
                  <a:pt x="1135579" y="4966898"/>
                </a:lnTo>
                <a:cubicBezTo>
                  <a:pt x="1052660" y="4966898"/>
                  <a:pt x="986625" y="4900864"/>
                  <a:pt x="986625" y="4817944"/>
                </a:cubicBezTo>
                <a:cubicBezTo>
                  <a:pt x="986625" y="4735025"/>
                  <a:pt x="1052660" y="4668991"/>
                  <a:pt x="1135579" y="4668991"/>
                </a:cubicBezTo>
                <a:lnTo>
                  <a:pt x="3896591" y="4668991"/>
                </a:lnTo>
                <a:cubicBezTo>
                  <a:pt x="3980281" y="4659777"/>
                  <a:pt x="4046307" y="4726574"/>
                  <a:pt x="4046307" y="4817944"/>
                </a:cubicBezTo>
                <a:close/>
                <a:moveTo>
                  <a:pt x="4046307" y="5730093"/>
                </a:moveTo>
                <a:cubicBezTo>
                  <a:pt x="4046307" y="5813013"/>
                  <a:pt x="3980273" y="5879047"/>
                  <a:pt x="3897353" y="5879047"/>
                </a:cubicBezTo>
                <a:lnTo>
                  <a:pt x="1135579" y="5879047"/>
                </a:lnTo>
                <a:cubicBezTo>
                  <a:pt x="1052660" y="5879047"/>
                  <a:pt x="986625" y="5813013"/>
                  <a:pt x="986625" y="5730093"/>
                </a:cubicBezTo>
                <a:cubicBezTo>
                  <a:pt x="986625" y="5647174"/>
                  <a:pt x="1052660" y="5581139"/>
                  <a:pt x="1135579" y="5581139"/>
                </a:cubicBezTo>
                <a:lnTo>
                  <a:pt x="3896591" y="5581139"/>
                </a:lnTo>
                <a:cubicBezTo>
                  <a:pt x="3980281" y="5580369"/>
                  <a:pt x="4046307" y="5647165"/>
                  <a:pt x="4046307" y="5730093"/>
                </a:cubicBezTo>
                <a:close/>
                <a:moveTo>
                  <a:pt x="4046307" y="3905796"/>
                </a:moveTo>
                <a:cubicBezTo>
                  <a:pt x="4046307" y="3988715"/>
                  <a:pt x="3980273" y="4054749"/>
                  <a:pt x="3897353" y="4054749"/>
                </a:cubicBezTo>
                <a:lnTo>
                  <a:pt x="1135579" y="4054749"/>
                </a:lnTo>
                <a:cubicBezTo>
                  <a:pt x="1052660" y="4054749"/>
                  <a:pt x="986625" y="3988715"/>
                  <a:pt x="986625" y="3905796"/>
                </a:cubicBezTo>
                <a:cubicBezTo>
                  <a:pt x="986625" y="3822876"/>
                  <a:pt x="1052660" y="3756842"/>
                  <a:pt x="1135579" y="3756842"/>
                </a:cubicBezTo>
                <a:lnTo>
                  <a:pt x="3896591" y="3756842"/>
                </a:lnTo>
                <a:cubicBezTo>
                  <a:pt x="3980281" y="3756071"/>
                  <a:pt x="4046307" y="3822876"/>
                  <a:pt x="4046307" y="3905796"/>
                </a:cubicBezTo>
                <a:close/>
                <a:moveTo>
                  <a:pt x="1135579" y="2843923"/>
                </a:moveTo>
                <a:lnTo>
                  <a:pt x="3896591" y="2843923"/>
                </a:lnTo>
                <a:cubicBezTo>
                  <a:pt x="3979511" y="2843923"/>
                  <a:pt x="4045545" y="2909957"/>
                  <a:pt x="4045545" y="2992876"/>
                </a:cubicBezTo>
                <a:cubicBezTo>
                  <a:pt x="4045545" y="3075796"/>
                  <a:pt x="3979511" y="3141830"/>
                  <a:pt x="3896591" y="3141830"/>
                </a:cubicBezTo>
                <a:lnTo>
                  <a:pt x="1135579" y="3141830"/>
                </a:lnTo>
                <a:cubicBezTo>
                  <a:pt x="1052660" y="3141830"/>
                  <a:pt x="986625" y="3075796"/>
                  <a:pt x="986625" y="2992876"/>
                </a:cubicBezTo>
                <a:cubicBezTo>
                  <a:pt x="978174" y="2918399"/>
                  <a:pt x="1052651" y="2843923"/>
                  <a:pt x="1135579" y="2843923"/>
                </a:cubicBezTo>
                <a:close/>
                <a:moveTo>
                  <a:pt x="978174" y="2089179"/>
                </a:moveTo>
                <a:cubicBezTo>
                  <a:pt x="978174" y="2006260"/>
                  <a:pt x="1044208" y="1940225"/>
                  <a:pt x="1127128" y="1940225"/>
                </a:cubicBezTo>
                <a:lnTo>
                  <a:pt x="2080736" y="1940225"/>
                </a:lnTo>
                <a:cubicBezTo>
                  <a:pt x="2163656" y="1940225"/>
                  <a:pt x="2229690" y="2006260"/>
                  <a:pt x="2229690" y="2089179"/>
                </a:cubicBezTo>
                <a:cubicBezTo>
                  <a:pt x="2229690" y="2172098"/>
                  <a:pt x="2163656" y="2238133"/>
                  <a:pt x="2080736" y="2238133"/>
                </a:cubicBezTo>
                <a:lnTo>
                  <a:pt x="1135579" y="2238133"/>
                </a:lnTo>
                <a:cubicBezTo>
                  <a:pt x="1052651" y="2247346"/>
                  <a:pt x="978174" y="2180550"/>
                  <a:pt x="978174" y="2089179"/>
                </a:cubicBezTo>
                <a:close/>
                <a:moveTo>
                  <a:pt x="978174" y="1185473"/>
                </a:moveTo>
                <a:cubicBezTo>
                  <a:pt x="978174" y="1102553"/>
                  <a:pt x="1044208" y="1036519"/>
                  <a:pt x="1127128" y="1036519"/>
                </a:cubicBezTo>
                <a:lnTo>
                  <a:pt x="2080736" y="1036519"/>
                </a:lnTo>
                <a:cubicBezTo>
                  <a:pt x="2163656" y="1036519"/>
                  <a:pt x="2229690" y="1102553"/>
                  <a:pt x="2229690" y="1185473"/>
                </a:cubicBezTo>
                <a:cubicBezTo>
                  <a:pt x="2229690" y="1268392"/>
                  <a:pt x="2163656" y="1334427"/>
                  <a:pt x="2080736" y="1334427"/>
                </a:cubicBezTo>
                <a:lnTo>
                  <a:pt x="1135579" y="1334427"/>
                </a:lnTo>
                <a:cubicBezTo>
                  <a:pt x="1052651" y="1335197"/>
                  <a:pt x="978174" y="1268401"/>
                  <a:pt x="978174" y="118547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C7F8F027-2DB4-5057-47C7-301E2D38961D}"/>
              </a:ext>
            </a:extLst>
          </p:cNvPr>
          <p:cNvSpPr/>
          <p:nvPr/>
        </p:nvSpPr>
        <p:spPr>
          <a:xfrm rot="20388832">
            <a:off x="1415812" y="3087441"/>
            <a:ext cx="2950893" cy="19832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Flecha derecha 11">
            <a:extLst>
              <a:ext uri="{FF2B5EF4-FFF2-40B4-BE49-F238E27FC236}">
                <a16:creationId xmlns:a16="http://schemas.microsoft.com/office/drawing/2014/main" id="{28A02757-7011-3799-FE9A-072DE21D641D}"/>
              </a:ext>
            </a:extLst>
          </p:cNvPr>
          <p:cNvSpPr/>
          <p:nvPr/>
        </p:nvSpPr>
        <p:spPr>
          <a:xfrm>
            <a:off x="1541565" y="3739838"/>
            <a:ext cx="2950893" cy="19832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7E8F1A94-E67B-77B0-18D9-7FB3F6C4453B}"/>
              </a:ext>
            </a:extLst>
          </p:cNvPr>
          <p:cNvSpPr/>
          <p:nvPr/>
        </p:nvSpPr>
        <p:spPr>
          <a:xfrm rot="1226213">
            <a:off x="1413977" y="4494862"/>
            <a:ext cx="2950893" cy="19832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4EA1B6-6E97-6DCF-98A1-B647E2242DC3}"/>
              </a:ext>
            </a:extLst>
          </p:cNvPr>
          <p:cNvSpPr txBox="1"/>
          <p:nvPr/>
        </p:nvSpPr>
        <p:spPr>
          <a:xfrm>
            <a:off x="6968566" y="3654333"/>
            <a:ext cx="314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Dubai" panose="020B0503030403030204" pitchFamily="34" charset="-78"/>
                <a:cs typeface="Dubai" panose="020B0503030403030204" pitchFamily="34" charset="-78"/>
              </a:rPr>
              <a:t>Patrón Factoría?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92412B3-A925-B2B7-E8F3-F6890A19C78A}"/>
              </a:ext>
            </a:extLst>
          </p:cNvPr>
          <p:cNvSpPr txBox="1"/>
          <p:nvPr/>
        </p:nvSpPr>
        <p:spPr>
          <a:xfrm>
            <a:off x="6968566" y="3626094"/>
            <a:ext cx="3266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Dubai" panose="020B0503030403030204" pitchFamily="34" charset="-78"/>
                <a:cs typeface="Dubai" panose="020B0503030403030204" pitchFamily="34" charset="-78"/>
              </a:rPr>
              <a:t>Smart </a:t>
            </a:r>
            <a:r>
              <a:rPr lang="es-ES" sz="2400" b="1" dirty="0" err="1">
                <a:latin typeface="Dubai" panose="020B0503030403030204" pitchFamily="34" charset="-78"/>
                <a:cs typeface="Dubai" panose="020B0503030403030204" pitchFamily="34" charset="-78"/>
              </a:rPr>
              <a:t>Contract</a:t>
            </a:r>
            <a:r>
              <a:rPr lang="es-ES" sz="2400" b="1" dirty="0">
                <a:latin typeface="Dubai" panose="020B0503030403030204" pitchFamily="34" charset="-78"/>
                <a:cs typeface="Dubai" panose="020B0503030403030204" pitchFamily="34" charset="-78"/>
              </a:rPr>
              <a:t> Factory</a:t>
            </a:r>
          </a:p>
        </p:txBody>
      </p:sp>
      <p:pic>
        <p:nvPicPr>
          <p:cNvPr id="2050" name="Picture 2" descr="Fábrica - Iconos gratis de edificios">
            <a:extLst>
              <a:ext uri="{FF2B5EF4-FFF2-40B4-BE49-F238E27FC236}">
                <a16:creationId xmlns:a16="http://schemas.microsoft.com/office/drawing/2014/main" id="{0B1DF79A-847D-ADF8-2082-C4F2A48D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12" y="2716453"/>
            <a:ext cx="614983" cy="61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31146-25D7-1B32-A1D2-A11FF61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56" y="3938161"/>
            <a:ext cx="753679" cy="753679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F4AB3B61-3D67-95D6-95A2-5A2A7BC7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713" y="5487456"/>
            <a:ext cx="753679" cy="753679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32EAD5B9-14A3-0E10-9E82-408B6CB7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32" y="2382670"/>
            <a:ext cx="753679" cy="7536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E68E073-DF19-CF0A-3AA8-573BE7CEC69D}"/>
              </a:ext>
            </a:extLst>
          </p:cNvPr>
          <p:cNvSpPr txBox="1"/>
          <p:nvPr/>
        </p:nvSpPr>
        <p:spPr>
          <a:xfrm>
            <a:off x="7076661" y="4249002"/>
            <a:ext cx="2951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Dubai" panose="020B0503030403030204" pitchFamily="34" charset="-78"/>
                <a:cs typeface="Dubai" panose="020B0503030403030204" pitchFamily="34" charset="-78"/>
              </a:rPr>
              <a:t>¿Todos podemos crear y modificar?</a:t>
            </a:r>
          </a:p>
        </p:txBody>
      </p:sp>
    </p:spTree>
    <p:extLst>
      <p:ext uri="{BB962C8B-B14F-4D97-AF65-F5344CB8AC3E}">
        <p14:creationId xmlns:p14="http://schemas.microsoft.com/office/powerpoint/2010/main" val="32947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3971 0 " pathEditMode="relative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07 -0.1956 " pathEditMode="relative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33855 -7.40741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88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42 0.22083 " pathEditMode="relative" ptsTypes="AA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build="allAtOnce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6EF96580-38C1-F467-EFD5-3A2DE1652D8C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7CAD4728-88AC-A32A-7844-6C6C1299714A}"/>
              </a:ext>
            </a:extLst>
          </p:cNvPr>
          <p:cNvSpPr/>
          <p:nvPr/>
        </p:nvSpPr>
        <p:spPr>
          <a:xfrm>
            <a:off x="448795" y="1945942"/>
            <a:ext cx="3492070" cy="4547326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A09FEB-CB52-45D6-FDB7-0CE69C2CB7A1}"/>
              </a:ext>
            </a:extLst>
          </p:cNvPr>
          <p:cNvSpPr txBox="1"/>
          <p:nvPr/>
        </p:nvSpPr>
        <p:spPr>
          <a:xfrm>
            <a:off x="448795" y="2543238"/>
            <a:ext cx="349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Usuarios</a:t>
            </a:r>
            <a:endParaRPr lang="es-ES" sz="2000" b="1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B5233B-A8B4-64AC-3CA5-35561195EE2E}"/>
              </a:ext>
            </a:extLst>
          </p:cNvPr>
          <p:cNvSpPr txBox="1"/>
          <p:nvPr/>
        </p:nvSpPr>
        <p:spPr>
          <a:xfrm>
            <a:off x="448794" y="2247362"/>
            <a:ext cx="3492070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Consumidores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0F00970-62E2-7193-2764-83CB4BD6C220}"/>
              </a:ext>
            </a:extLst>
          </p:cNvPr>
          <p:cNvSpPr/>
          <p:nvPr/>
        </p:nvSpPr>
        <p:spPr>
          <a:xfrm>
            <a:off x="4257470" y="1582871"/>
            <a:ext cx="3492070" cy="4547327"/>
          </a:xfrm>
          <a:prstGeom prst="roundRect">
            <a:avLst>
              <a:gd name="adj" fmla="val 2554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292CB692-CFAF-5C09-ECA3-02F8BA7AC1D0}"/>
              </a:ext>
            </a:extLst>
          </p:cNvPr>
          <p:cNvSpPr/>
          <p:nvPr/>
        </p:nvSpPr>
        <p:spPr>
          <a:xfrm>
            <a:off x="8066145" y="1945941"/>
            <a:ext cx="3492070" cy="454732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337E00-F7C9-4487-01AE-A60E4A5B9B8F}"/>
              </a:ext>
            </a:extLst>
          </p:cNvPr>
          <p:cNvSpPr txBox="1"/>
          <p:nvPr/>
        </p:nvSpPr>
        <p:spPr>
          <a:xfrm>
            <a:off x="619516" y="5213732"/>
            <a:ext cx="2997642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Estos no tienen potestad sobre la modificación de los activos, pero si les pertenecen pueden transaccionar con ellos.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B7F1008-12CF-A69E-137E-6B726EE621E4}"/>
              </a:ext>
            </a:extLst>
          </p:cNvPr>
          <p:cNvSpPr txBox="1"/>
          <p:nvPr/>
        </p:nvSpPr>
        <p:spPr>
          <a:xfrm>
            <a:off x="8066145" y="2543238"/>
            <a:ext cx="3492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Talleres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71DE934-6FBB-95B4-496F-94553E69BB67}"/>
              </a:ext>
            </a:extLst>
          </p:cNvPr>
          <p:cNvSpPr txBox="1"/>
          <p:nvPr/>
        </p:nvSpPr>
        <p:spPr>
          <a:xfrm>
            <a:off x="8066144" y="2247362"/>
            <a:ext cx="3492070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Editores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367E0C-6001-0584-897B-6E26ADDA94C0}"/>
              </a:ext>
            </a:extLst>
          </p:cNvPr>
          <p:cNvSpPr txBox="1"/>
          <p:nvPr/>
        </p:nvSpPr>
        <p:spPr>
          <a:xfrm>
            <a:off x="8236866" y="5213732"/>
            <a:ext cx="2997642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Son aquellos encargados de editar los activos, tanto modificándolos, como reparándolos, como ofreciendo información sobre ellos.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3B45AB2-D43A-B11E-1B79-37BD0D768CBB}"/>
              </a:ext>
            </a:extLst>
          </p:cNvPr>
          <p:cNvSpPr txBox="1"/>
          <p:nvPr/>
        </p:nvSpPr>
        <p:spPr>
          <a:xfrm>
            <a:off x="4257470" y="2178181"/>
            <a:ext cx="3492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Factorías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BB8866-0EFB-6318-FC44-C201B6E49872}"/>
              </a:ext>
            </a:extLst>
          </p:cNvPr>
          <p:cNvSpPr txBox="1"/>
          <p:nvPr/>
        </p:nvSpPr>
        <p:spPr>
          <a:xfrm>
            <a:off x="4257469" y="1882305"/>
            <a:ext cx="3492070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Creadores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E4483BC-E483-5DE2-C891-09812EDE7B6C}"/>
              </a:ext>
            </a:extLst>
          </p:cNvPr>
          <p:cNvSpPr txBox="1"/>
          <p:nvPr/>
        </p:nvSpPr>
        <p:spPr>
          <a:xfrm>
            <a:off x="4428191" y="4848675"/>
            <a:ext cx="2997642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Las factorías son aquellas que se encargan de producir los activos, y de ofrecerlos a los usuarios que los compran</a:t>
            </a:r>
          </a:p>
        </p:txBody>
      </p:sp>
      <p:pic>
        <p:nvPicPr>
          <p:cNvPr id="20" name="Marcador de posición de imagen 29">
            <a:extLst>
              <a:ext uri="{FF2B5EF4-FFF2-40B4-BE49-F238E27FC236}">
                <a16:creationId xmlns:a16="http://schemas.microsoft.com/office/drawing/2014/main" id="{8C9A05B6-A64F-571B-6168-5349A8D2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0" r="3720"/>
          <a:stretch/>
        </p:blipFill>
        <p:spPr>
          <a:xfrm>
            <a:off x="4866278" y="3019302"/>
            <a:ext cx="2324841" cy="1674464"/>
          </a:xfrm>
          <a:prstGeom prst="roundRect">
            <a:avLst>
              <a:gd name="adj" fmla="val 8999"/>
            </a:avLst>
          </a:prstGeom>
        </p:spPr>
      </p:pic>
      <p:pic>
        <p:nvPicPr>
          <p:cNvPr id="21" name="Marcador de posición de imagen 29">
            <a:extLst>
              <a:ext uri="{FF2B5EF4-FFF2-40B4-BE49-F238E27FC236}">
                <a16:creationId xmlns:a16="http://schemas.microsoft.com/office/drawing/2014/main" id="{DE3B078F-9170-333A-674A-5F5A65C8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2" r="9092"/>
          <a:stretch/>
        </p:blipFill>
        <p:spPr>
          <a:xfrm>
            <a:off x="8573266" y="3244000"/>
            <a:ext cx="2324841" cy="1674464"/>
          </a:xfrm>
          <a:prstGeom prst="roundRect">
            <a:avLst>
              <a:gd name="adj" fmla="val 8999"/>
            </a:avLst>
          </a:prstGeom>
        </p:spPr>
      </p:pic>
      <p:pic>
        <p:nvPicPr>
          <p:cNvPr id="22" name="Marcador de posición de imagen 29">
            <a:extLst>
              <a:ext uri="{FF2B5EF4-FFF2-40B4-BE49-F238E27FC236}">
                <a16:creationId xmlns:a16="http://schemas.microsoft.com/office/drawing/2014/main" id="{18AC262D-7282-578E-9130-A39406D568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10" r="15910"/>
          <a:stretch/>
        </p:blipFill>
        <p:spPr>
          <a:xfrm>
            <a:off x="1028115" y="3262013"/>
            <a:ext cx="2324841" cy="1674464"/>
          </a:xfrm>
          <a:prstGeom prst="roundRect">
            <a:avLst>
              <a:gd name="adj" fmla="val 8999"/>
            </a:avLst>
          </a:prstGeom>
        </p:spPr>
      </p:pic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2866754-F0A4-E666-03D7-6D8C11AAD0CA}"/>
              </a:ext>
            </a:extLst>
          </p:cNvPr>
          <p:cNvSpPr/>
          <p:nvPr/>
        </p:nvSpPr>
        <p:spPr>
          <a:xfrm>
            <a:off x="4059411" y="449927"/>
            <a:ext cx="4073177" cy="52816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Roles (RBAC)</a:t>
            </a:r>
          </a:p>
        </p:txBody>
      </p:sp>
    </p:spTree>
    <p:extLst>
      <p:ext uri="{BB962C8B-B14F-4D97-AF65-F5344CB8AC3E}">
        <p14:creationId xmlns:p14="http://schemas.microsoft.com/office/powerpoint/2010/main" val="298113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2599267" y="174898"/>
            <a:ext cx="7078133" cy="747970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188625" y="338093"/>
            <a:ext cx="606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Flujos de trabajo de la aplicación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F86932D4-F5B7-7C8D-2980-62CF4FB1FEA5}"/>
              </a:ext>
            </a:extLst>
          </p:cNvPr>
          <p:cNvSpPr/>
          <p:nvPr/>
        </p:nvSpPr>
        <p:spPr>
          <a:xfrm>
            <a:off x="93133" y="1111463"/>
            <a:ext cx="3784232" cy="5656982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B952520-F164-24DD-B3A3-2D04B2AC2C14}"/>
              </a:ext>
            </a:extLst>
          </p:cNvPr>
          <p:cNvSpPr/>
          <p:nvPr/>
        </p:nvSpPr>
        <p:spPr>
          <a:xfrm>
            <a:off x="4203884" y="1111462"/>
            <a:ext cx="3784232" cy="5656982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D1FD257A-B90E-42F4-EA1A-7E2631CDEA53}"/>
              </a:ext>
            </a:extLst>
          </p:cNvPr>
          <p:cNvSpPr/>
          <p:nvPr/>
        </p:nvSpPr>
        <p:spPr>
          <a:xfrm>
            <a:off x="8314635" y="1086063"/>
            <a:ext cx="3784232" cy="5656982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7" name="Imagen 26" descr="Diagrama&#10;&#10;Descripción generada automáticamente">
            <a:extLst>
              <a:ext uri="{FF2B5EF4-FFF2-40B4-BE49-F238E27FC236}">
                <a16:creationId xmlns:a16="http://schemas.microsoft.com/office/drawing/2014/main" id="{97A8AAD8-382E-EED0-9379-A70A31C0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781" y="1279398"/>
            <a:ext cx="3035940" cy="5403704"/>
          </a:xfrm>
          <a:prstGeom prst="rect">
            <a:avLst/>
          </a:prstGeom>
        </p:spPr>
      </p:pic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546EFFF6-97AB-F66E-2980-3180D25A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722" y="1279399"/>
            <a:ext cx="3785394" cy="5118266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4BF8B8D0-406A-3E3F-EB42-8DEA6C6EB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12" y="1153908"/>
            <a:ext cx="2500273" cy="5529194"/>
          </a:xfrm>
          <a:prstGeom prst="rect">
            <a:avLst/>
          </a:prstGeom>
        </p:spPr>
      </p:pic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0F2E9EDF-8734-4C77-D6AE-33B22913FE79}"/>
              </a:ext>
            </a:extLst>
          </p:cNvPr>
          <p:cNvSpPr/>
          <p:nvPr/>
        </p:nvSpPr>
        <p:spPr>
          <a:xfrm>
            <a:off x="149872" y="991255"/>
            <a:ext cx="1267255" cy="386526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Usuario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FED049E-4A84-E64A-6008-588720445A79}"/>
              </a:ext>
            </a:extLst>
          </p:cNvPr>
          <p:cNvSpPr/>
          <p:nvPr/>
        </p:nvSpPr>
        <p:spPr>
          <a:xfrm>
            <a:off x="4251511" y="999212"/>
            <a:ext cx="1277529" cy="386527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Factoría</a:t>
            </a: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BBCD2D1C-31FF-ADE7-717B-7A2422565B8B}"/>
              </a:ext>
            </a:extLst>
          </p:cNvPr>
          <p:cNvSpPr/>
          <p:nvPr/>
        </p:nvSpPr>
        <p:spPr>
          <a:xfrm>
            <a:off x="8378383" y="960645"/>
            <a:ext cx="1267255" cy="386526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Taller</a:t>
            </a:r>
          </a:p>
        </p:txBody>
      </p:sp>
    </p:spTree>
    <p:extLst>
      <p:ext uri="{BB962C8B-B14F-4D97-AF65-F5344CB8AC3E}">
        <p14:creationId xmlns:p14="http://schemas.microsoft.com/office/powerpoint/2010/main" val="348832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2599267" y="174898"/>
            <a:ext cx="7078133" cy="747970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2760093" y="256495"/>
            <a:ext cx="6832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Vista de la aplicación: Inicio de Sesión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AFA81EA-7B7F-17FE-DE01-0C4D5079D201}"/>
              </a:ext>
            </a:extLst>
          </p:cNvPr>
          <p:cNvSpPr/>
          <p:nvPr/>
        </p:nvSpPr>
        <p:spPr>
          <a:xfrm>
            <a:off x="449344" y="1189315"/>
            <a:ext cx="11293311" cy="5493787"/>
          </a:xfrm>
          <a:prstGeom prst="roundRect">
            <a:avLst>
              <a:gd name="adj" fmla="val 255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n 6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ABF0ECC4-2A47-3B34-9EC2-3BB22ECA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67" y="1774090"/>
            <a:ext cx="8574465" cy="4654123"/>
          </a:xfrm>
          <a:prstGeom prst="rect">
            <a:avLst/>
          </a:prstGeom>
        </p:spPr>
      </p:pic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FED049E-4A84-E64A-6008-588720445A79}"/>
              </a:ext>
            </a:extLst>
          </p:cNvPr>
          <p:cNvSpPr/>
          <p:nvPr/>
        </p:nvSpPr>
        <p:spPr>
          <a:xfrm>
            <a:off x="5300391" y="996051"/>
            <a:ext cx="1591217" cy="5847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Inicio</a:t>
            </a:r>
          </a:p>
        </p:txBody>
      </p:sp>
    </p:spTree>
    <p:extLst>
      <p:ext uri="{BB962C8B-B14F-4D97-AF65-F5344CB8AC3E}">
        <p14:creationId xmlns:p14="http://schemas.microsoft.com/office/powerpoint/2010/main" val="14445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2599267" y="174898"/>
            <a:ext cx="7078133" cy="747970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188625" y="338093"/>
            <a:ext cx="606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Vista de la aplicación: Rol Factoría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B952520-F164-24DD-B3A3-2D04B2AC2C14}"/>
              </a:ext>
            </a:extLst>
          </p:cNvPr>
          <p:cNvSpPr/>
          <p:nvPr/>
        </p:nvSpPr>
        <p:spPr>
          <a:xfrm>
            <a:off x="449344" y="1189315"/>
            <a:ext cx="11293311" cy="5493787"/>
          </a:xfrm>
          <a:prstGeom prst="roundRect">
            <a:avLst>
              <a:gd name="adj" fmla="val 255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FED049E-4A84-E64A-6008-588720445A79}"/>
              </a:ext>
            </a:extLst>
          </p:cNvPr>
          <p:cNvSpPr/>
          <p:nvPr/>
        </p:nvSpPr>
        <p:spPr>
          <a:xfrm>
            <a:off x="5300391" y="996051"/>
            <a:ext cx="1591217" cy="5847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Factoría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EC0A3D4-6749-7112-04F2-4FAB378A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3" r="12868" b="2848"/>
          <a:stretch/>
        </p:blipFill>
        <p:spPr>
          <a:xfrm>
            <a:off x="2910352" y="1654009"/>
            <a:ext cx="6625646" cy="479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2599267" y="174898"/>
            <a:ext cx="7078133" cy="747970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188625" y="338093"/>
            <a:ext cx="606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Vista de la aplicación: Rol Taller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B952520-F164-24DD-B3A3-2D04B2AC2C14}"/>
              </a:ext>
            </a:extLst>
          </p:cNvPr>
          <p:cNvSpPr/>
          <p:nvPr/>
        </p:nvSpPr>
        <p:spPr>
          <a:xfrm>
            <a:off x="449344" y="1189315"/>
            <a:ext cx="11293311" cy="5493787"/>
          </a:xfrm>
          <a:prstGeom prst="roundRect">
            <a:avLst>
              <a:gd name="adj" fmla="val 255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FED049E-4A84-E64A-6008-588720445A79}"/>
              </a:ext>
            </a:extLst>
          </p:cNvPr>
          <p:cNvSpPr/>
          <p:nvPr/>
        </p:nvSpPr>
        <p:spPr>
          <a:xfrm>
            <a:off x="5300391" y="996051"/>
            <a:ext cx="1591217" cy="5847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Taller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55C69BA-03BF-ACE9-6863-4CB4BE0C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43" y="1683770"/>
            <a:ext cx="7223980" cy="48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2599267" y="174898"/>
            <a:ext cx="7078133" cy="747970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188625" y="338093"/>
            <a:ext cx="606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Vista de la aplicación: Rol Usuario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B952520-F164-24DD-B3A3-2D04B2AC2C14}"/>
              </a:ext>
            </a:extLst>
          </p:cNvPr>
          <p:cNvSpPr/>
          <p:nvPr/>
        </p:nvSpPr>
        <p:spPr>
          <a:xfrm>
            <a:off x="449344" y="1189315"/>
            <a:ext cx="11293311" cy="5493787"/>
          </a:xfrm>
          <a:prstGeom prst="roundRect">
            <a:avLst>
              <a:gd name="adj" fmla="val 255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FED049E-4A84-E64A-6008-588720445A79}"/>
              </a:ext>
            </a:extLst>
          </p:cNvPr>
          <p:cNvSpPr/>
          <p:nvPr/>
        </p:nvSpPr>
        <p:spPr>
          <a:xfrm>
            <a:off x="5300391" y="996051"/>
            <a:ext cx="1591217" cy="5847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Usuario</a:t>
            </a:r>
          </a:p>
        </p:txBody>
      </p:sp>
      <p:pic>
        <p:nvPicPr>
          <p:cNvPr id="5" name="Imagen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3471D29B-60E9-F5AB-F651-82CBE86AA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59" r="12604"/>
          <a:stretch/>
        </p:blipFill>
        <p:spPr>
          <a:xfrm>
            <a:off x="2982405" y="1847273"/>
            <a:ext cx="6227190" cy="46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03147-DA20-4940-8F09-5D4C95AE0625}"/>
              </a:ext>
            </a:extLst>
          </p:cNvPr>
          <p:cNvCxnSpPr>
            <a:cxnSpLocks/>
          </p:cNvCxnSpPr>
          <p:nvPr/>
        </p:nvCxnSpPr>
        <p:spPr>
          <a:xfrm>
            <a:off x="1002622" y="17891"/>
            <a:ext cx="0" cy="684806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443;p8">
            <a:extLst>
              <a:ext uri="{FF2B5EF4-FFF2-40B4-BE49-F238E27FC236}">
                <a16:creationId xmlns:a16="http://schemas.microsoft.com/office/drawing/2014/main" id="{E4286D24-E422-4C48-8F8E-44CB36B7F8AC}"/>
              </a:ext>
            </a:extLst>
          </p:cNvPr>
          <p:cNvSpPr txBox="1"/>
          <p:nvPr/>
        </p:nvSpPr>
        <p:spPr>
          <a:xfrm rot="16200000">
            <a:off x="-1647049" y="2703258"/>
            <a:ext cx="539327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spc="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INDICE</a:t>
            </a:r>
            <a:endParaRPr sz="16600" spc="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728;p33">
            <a:extLst>
              <a:ext uri="{FF2B5EF4-FFF2-40B4-BE49-F238E27FC236}">
                <a16:creationId xmlns:a16="http://schemas.microsoft.com/office/drawing/2014/main" id="{4DCCB1BC-5480-E542-804B-00DDC083CF88}"/>
              </a:ext>
            </a:extLst>
          </p:cNvPr>
          <p:cNvSpPr txBox="1"/>
          <p:nvPr/>
        </p:nvSpPr>
        <p:spPr>
          <a:xfrm>
            <a:off x="2204076" y="2094194"/>
            <a:ext cx="1989059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Introducción</a:t>
            </a: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Mi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motivaciónn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objetivos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del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trabajo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y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conceptos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básicos</a:t>
            </a:r>
            <a:endParaRPr lang="en-US"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Google Shape;1721;p33">
            <a:extLst>
              <a:ext uri="{FF2B5EF4-FFF2-40B4-BE49-F238E27FC236}">
                <a16:creationId xmlns:a16="http://schemas.microsoft.com/office/drawing/2014/main" id="{108D8809-C533-6F4E-96B0-166EEEDB7B05}"/>
              </a:ext>
            </a:extLst>
          </p:cNvPr>
          <p:cNvSpPr/>
          <p:nvPr/>
        </p:nvSpPr>
        <p:spPr>
          <a:xfrm>
            <a:off x="1778337" y="1045266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01</a:t>
            </a:r>
            <a:endParaRPr sz="60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5" name="Google Shape;1728;p33">
            <a:extLst>
              <a:ext uri="{FF2B5EF4-FFF2-40B4-BE49-F238E27FC236}">
                <a16:creationId xmlns:a16="http://schemas.microsoft.com/office/drawing/2014/main" id="{ACBFFF17-E401-2F4F-AE1A-1257E4721988}"/>
              </a:ext>
            </a:extLst>
          </p:cNvPr>
          <p:cNvSpPr txBox="1"/>
          <p:nvPr/>
        </p:nvSpPr>
        <p:spPr>
          <a:xfrm>
            <a:off x="4579886" y="4662465"/>
            <a:ext cx="198905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Estado del Arte y Tecnologías</a:t>
            </a: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Veremos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las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plataformas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estudiadas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y las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tecnologías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usadas</a:t>
            </a:r>
            <a:endParaRPr lang="en-US"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1721;p33">
            <a:extLst>
              <a:ext uri="{FF2B5EF4-FFF2-40B4-BE49-F238E27FC236}">
                <a16:creationId xmlns:a16="http://schemas.microsoft.com/office/drawing/2014/main" id="{433FD3E2-CB4D-184E-905E-1B15B385A61D}"/>
              </a:ext>
            </a:extLst>
          </p:cNvPr>
          <p:cNvSpPr/>
          <p:nvPr/>
        </p:nvSpPr>
        <p:spPr>
          <a:xfrm>
            <a:off x="4154147" y="3613537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02</a:t>
            </a:r>
            <a:endParaRPr sz="6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9" name="Google Shape;1728;p33">
            <a:extLst>
              <a:ext uri="{FF2B5EF4-FFF2-40B4-BE49-F238E27FC236}">
                <a16:creationId xmlns:a16="http://schemas.microsoft.com/office/drawing/2014/main" id="{9C77D4E7-B902-2145-A65E-39163D45477F}"/>
              </a:ext>
            </a:extLst>
          </p:cNvPr>
          <p:cNvSpPr txBox="1"/>
          <p:nvPr/>
        </p:nvSpPr>
        <p:spPr>
          <a:xfrm>
            <a:off x="6625527" y="2094194"/>
            <a:ext cx="1925022" cy="10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Diseño y </a:t>
            </a:r>
            <a:r>
              <a:rPr lang="es-ES" sz="2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Implementacion</a:t>
            </a:r>
            <a:endParaRPr lang="es-ES" sz="32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Patrón de diseño utilizado, justificación y uso de roles</a:t>
            </a:r>
            <a:endParaRPr lang="es-ES"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Google Shape;1721;p33">
            <a:extLst>
              <a:ext uri="{FF2B5EF4-FFF2-40B4-BE49-F238E27FC236}">
                <a16:creationId xmlns:a16="http://schemas.microsoft.com/office/drawing/2014/main" id="{71B43547-BF5A-5542-A2F1-C32437553A53}"/>
              </a:ext>
            </a:extLst>
          </p:cNvPr>
          <p:cNvSpPr/>
          <p:nvPr/>
        </p:nvSpPr>
        <p:spPr>
          <a:xfrm>
            <a:off x="6199787" y="1045266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03</a:t>
            </a:r>
            <a:endParaRPr sz="6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11" name="Google Shape;1728;p33">
            <a:extLst>
              <a:ext uri="{FF2B5EF4-FFF2-40B4-BE49-F238E27FC236}">
                <a16:creationId xmlns:a16="http://schemas.microsoft.com/office/drawing/2014/main" id="{5819D503-A333-9843-86D9-432C219CE5FF}"/>
              </a:ext>
            </a:extLst>
          </p:cNvPr>
          <p:cNvSpPr txBox="1"/>
          <p:nvPr/>
        </p:nvSpPr>
        <p:spPr>
          <a:xfrm>
            <a:off x="9283660" y="4662465"/>
            <a:ext cx="1989059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Conclusiones</a:t>
            </a:r>
            <a:endParaRPr lang="es-ES" sz="32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Estudio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de la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viabilidad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y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conclusiones</a:t>
            </a:r>
            <a:endParaRPr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1721;p33">
            <a:extLst>
              <a:ext uri="{FF2B5EF4-FFF2-40B4-BE49-F238E27FC236}">
                <a16:creationId xmlns:a16="http://schemas.microsoft.com/office/drawing/2014/main" id="{D212F8AD-43E2-0A47-9D19-C5EC5DE4314E}"/>
              </a:ext>
            </a:extLst>
          </p:cNvPr>
          <p:cNvSpPr/>
          <p:nvPr/>
        </p:nvSpPr>
        <p:spPr>
          <a:xfrm>
            <a:off x="8857921" y="3613537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04</a:t>
            </a:r>
            <a:endParaRPr sz="60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ABC6E9-DA41-6149-AA2C-8F00F1107D46}"/>
              </a:ext>
            </a:extLst>
          </p:cNvPr>
          <p:cNvCxnSpPr/>
          <p:nvPr/>
        </p:nvCxnSpPr>
        <p:spPr>
          <a:xfrm>
            <a:off x="2779034" y="3429000"/>
            <a:ext cx="0" cy="342900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0CBE4F9-9B91-824C-ACD2-F2A0C166299C}"/>
              </a:ext>
            </a:extLst>
          </p:cNvPr>
          <p:cNvCxnSpPr/>
          <p:nvPr/>
        </p:nvCxnSpPr>
        <p:spPr>
          <a:xfrm>
            <a:off x="4953663" y="17890"/>
            <a:ext cx="0" cy="342900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D773C27-2197-D74D-BD47-FD8EE51CE14B}"/>
              </a:ext>
            </a:extLst>
          </p:cNvPr>
          <p:cNvCxnSpPr/>
          <p:nvPr/>
        </p:nvCxnSpPr>
        <p:spPr>
          <a:xfrm>
            <a:off x="7243638" y="3429000"/>
            <a:ext cx="0" cy="342900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0EE83F6-163F-244E-B335-30907492FC8E}"/>
              </a:ext>
            </a:extLst>
          </p:cNvPr>
          <p:cNvCxnSpPr/>
          <p:nvPr/>
        </p:nvCxnSpPr>
        <p:spPr>
          <a:xfrm>
            <a:off x="9644932" y="17890"/>
            <a:ext cx="0" cy="3429000"/>
          </a:xfrm>
          <a:prstGeom prst="line">
            <a:avLst/>
          </a:prstGeom>
          <a:ln w="127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Marcador de posición de imagen 29" descr="Imagen que contiene computer, computadora, oscuro, gato&#10;&#10;Descripción generada automáticamente">
            <a:extLst>
              <a:ext uri="{FF2B5EF4-FFF2-40B4-BE49-F238E27FC236}">
                <a16:creationId xmlns:a16="http://schemas.microsoft.com/office/drawing/2014/main" id="{2DB6FCCA-425E-7836-075D-D24B1F05B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697" r="19697"/>
          <a:stretch>
            <a:fillRect/>
          </a:stretch>
        </p:blipFill>
        <p:spPr/>
      </p:pic>
      <p:pic>
        <p:nvPicPr>
          <p:cNvPr id="34" name="Marcador de posición de imagen 3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BAB350B-8FD5-1EE7-43AC-B0DCB36EF8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0801" r="10801"/>
          <a:stretch>
            <a:fillRect/>
          </a:stretch>
        </p:blipFill>
        <p:spPr/>
      </p:pic>
      <p:pic>
        <p:nvPicPr>
          <p:cNvPr id="36" name="Marcador de posición de imagen 3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ECFCC1B-F64F-4551-D03E-0DA4EFACCC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216" r="19216"/>
          <a:stretch>
            <a:fillRect/>
          </a:stretch>
        </p:blipFill>
        <p:spPr/>
      </p:pic>
      <p:pic>
        <p:nvPicPr>
          <p:cNvPr id="38" name="Marcador de posición de imagen 37" descr="Imagen que contiene señal, firmar&#10;&#10;Descripción generada automáticamente">
            <a:extLst>
              <a:ext uri="{FF2B5EF4-FFF2-40B4-BE49-F238E27FC236}">
                <a16:creationId xmlns:a16="http://schemas.microsoft.com/office/drawing/2014/main" id="{38CF85A9-8056-965A-6C47-AAF6B73B71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4068" r="140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53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1895093" y="155452"/>
            <a:ext cx="8401813" cy="67508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2275714" y="231886"/>
            <a:ext cx="802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Vista de la aplicación: búsqueda de activo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B952520-F164-24DD-B3A3-2D04B2AC2C14}"/>
              </a:ext>
            </a:extLst>
          </p:cNvPr>
          <p:cNvSpPr/>
          <p:nvPr/>
        </p:nvSpPr>
        <p:spPr>
          <a:xfrm>
            <a:off x="449344" y="1189315"/>
            <a:ext cx="11293311" cy="5493787"/>
          </a:xfrm>
          <a:prstGeom prst="roundRect">
            <a:avLst>
              <a:gd name="adj" fmla="val 255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FED049E-4A84-E64A-6008-588720445A79}"/>
              </a:ext>
            </a:extLst>
          </p:cNvPr>
          <p:cNvSpPr/>
          <p:nvPr/>
        </p:nvSpPr>
        <p:spPr>
          <a:xfrm>
            <a:off x="5300391" y="996051"/>
            <a:ext cx="1591217" cy="5847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Usuario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EF727FE-AD18-7E18-C071-D60E1FDD8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18"/>
          <a:stretch/>
        </p:blipFill>
        <p:spPr>
          <a:xfrm>
            <a:off x="531019" y="1953480"/>
            <a:ext cx="5755208" cy="4346391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D0345AE-A28F-0A3F-79CA-E275D399D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81"/>
          <a:stretch/>
        </p:blipFill>
        <p:spPr>
          <a:xfrm>
            <a:off x="6350276" y="2441541"/>
            <a:ext cx="5392379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1895093" y="155452"/>
            <a:ext cx="8401813" cy="67508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223261" y="200606"/>
            <a:ext cx="802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Transparencia en las transacciones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B952520-F164-24DD-B3A3-2D04B2AC2C14}"/>
              </a:ext>
            </a:extLst>
          </p:cNvPr>
          <p:cNvSpPr/>
          <p:nvPr/>
        </p:nvSpPr>
        <p:spPr>
          <a:xfrm>
            <a:off x="449344" y="1189315"/>
            <a:ext cx="11293311" cy="5493787"/>
          </a:xfrm>
          <a:prstGeom prst="roundRect">
            <a:avLst>
              <a:gd name="adj" fmla="val 255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FED049E-4A84-E64A-6008-588720445A79}"/>
              </a:ext>
            </a:extLst>
          </p:cNvPr>
          <p:cNvSpPr/>
          <p:nvPr/>
        </p:nvSpPr>
        <p:spPr>
          <a:xfrm>
            <a:off x="5220570" y="999951"/>
            <a:ext cx="1750858" cy="5847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PolygonScan</a:t>
            </a:r>
            <a:endParaRPr lang="es-ES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n 4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F9B1789D-FF1E-B688-1E2C-28161E62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36" y="1786693"/>
            <a:ext cx="8766928" cy="46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4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1895093" y="155452"/>
            <a:ext cx="8401813" cy="67508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619187" y="213260"/>
            <a:ext cx="802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Transparencia en el código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B952520-F164-24DD-B3A3-2D04B2AC2C14}"/>
              </a:ext>
            </a:extLst>
          </p:cNvPr>
          <p:cNvSpPr/>
          <p:nvPr/>
        </p:nvSpPr>
        <p:spPr>
          <a:xfrm>
            <a:off x="449344" y="1189315"/>
            <a:ext cx="11293311" cy="5493787"/>
          </a:xfrm>
          <a:prstGeom prst="roundRect">
            <a:avLst>
              <a:gd name="adj" fmla="val 255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FED049E-4A84-E64A-6008-588720445A79}"/>
              </a:ext>
            </a:extLst>
          </p:cNvPr>
          <p:cNvSpPr/>
          <p:nvPr/>
        </p:nvSpPr>
        <p:spPr>
          <a:xfrm>
            <a:off x="5220570" y="999951"/>
            <a:ext cx="1750858" cy="5847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PolygonScan</a:t>
            </a:r>
            <a:endParaRPr lang="es-ES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B184CCD-BE8F-E013-28AE-804ED6D3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649972"/>
            <a:ext cx="7772400" cy="50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1895093" y="155452"/>
            <a:ext cx="8401813" cy="67508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2275714" y="200606"/>
            <a:ext cx="802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Transparencia y diferentes implementaciones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B952520-F164-24DD-B3A3-2D04B2AC2C14}"/>
              </a:ext>
            </a:extLst>
          </p:cNvPr>
          <p:cNvSpPr/>
          <p:nvPr/>
        </p:nvSpPr>
        <p:spPr>
          <a:xfrm>
            <a:off x="449344" y="1189315"/>
            <a:ext cx="11293311" cy="5493787"/>
          </a:xfrm>
          <a:prstGeom prst="roundRect">
            <a:avLst>
              <a:gd name="adj" fmla="val 255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FED049E-4A84-E64A-6008-588720445A79}"/>
              </a:ext>
            </a:extLst>
          </p:cNvPr>
          <p:cNvSpPr/>
          <p:nvPr/>
        </p:nvSpPr>
        <p:spPr>
          <a:xfrm>
            <a:off x="5220570" y="999951"/>
            <a:ext cx="1750858" cy="5847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PolygonScan</a:t>
            </a:r>
            <a:endParaRPr lang="es-ES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194F56A6-F01E-18F4-A014-579123EA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52" y="2019851"/>
            <a:ext cx="9268295" cy="42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1690527" y="2581213"/>
            <a:ext cx="8810941" cy="123307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888720" y="2921245"/>
            <a:ext cx="5539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4. Conclusiones y viabilidad</a:t>
            </a:r>
          </a:p>
        </p:txBody>
      </p:sp>
    </p:spTree>
    <p:extLst>
      <p:ext uri="{BB962C8B-B14F-4D97-AF65-F5344CB8AC3E}">
        <p14:creationId xmlns:p14="http://schemas.microsoft.com/office/powerpoint/2010/main" val="3421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9F132106-B734-4EFF-1216-4AC93344552C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1F656494-2944-2140-9997-14762CE2E62B}"/>
              </a:ext>
            </a:extLst>
          </p:cNvPr>
          <p:cNvSpPr/>
          <p:nvPr/>
        </p:nvSpPr>
        <p:spPr>
          <a:xfrm>
            <a:off x="1610185" y="2539731"/>
            <a:ext cx="2001021" cy="1636061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451E1757-6E61-F44C-8545-DCCCCB26D610}"/>
              </a:ext>
            </a:extLst>
          </p:cNvPr>
          <p:cNvSpPr/>
          <p:nvPr/>
        </p:nvSpPr>
        <p:spPr>
          <a:xfrm>
            <a:off x="1117902" y="2045982"/>
            <a:ext cx="2984114" cy="605055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¿Es viable esta solución?</a:t>
            </a:r>
            <a:endParaRPr lang="es-ES" sz="28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8" name="Marcador de posición de imagen 37">
            <a:extLst>
              <a:ext uri="{FF2B5EF4-FFF2-40B4-BE49-F238E27FC236}">
                <a16:creationId xmlns:a16="http://schemas.microsoft.com/office/drawing/2014/main" id="{00AD6030-00BE-A047-A04D-DF79F8FE75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931" y="2789736"/>
            <a:ext cx="1286057" cy="1286057"/>
          </a:xfrm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7CBC58AF-4859-7824-F1F7-AC6482B4E489}"/>
              </a:ext>
            </a:extLst>
          </p:cNvPr>
          <p:cNvSpPr/>
          <p:nvPr/>
        </p:nvSpPr>
        <p:spPr>
          <a:xfrm>
            <a:off x="1900203" y="356645"/>
            <a:ext cx="8401813" cy="67508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solidFill>
                  <a:schemeClr val="tx1"/>
                </a:solidFill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Preguntas que debemos plantear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EAE45B2F-D4EC-3D9F-2905-B99F08C54ABF}"/>
              </a:ext>
            </a:extLst>
          </p:cNvPr>
          <p:cNvSpPr/>
          <p:nvPr/>
        </p:nvSpPr>
        <p:spPr>
          <a:xfrm>
            <a:off x="5268123" y="2552815"/>
            <a:ext cx="2001021" cy="1636061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482D0E1D-F831-DEB4-EABF-A764D04DE21C}"/>
              </a:ext>
            </a:extLst>
          </p:cNvPr>
          <p:cNvSpPr/>
          <p:nvPr/>
        </p:nvSpPr>
        <p:spPr>
          <a:xfrm>
            <a:off x="4775840" y="2059066"/>
            <a:ext cx="2984114" cy="605055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¿Es transparente?</a:t>
            </a:r>
            <a:endParaRPr lang="es-ES" sz="28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0" name="Marcador de posición de imagen 39">
            <a:extLst>
              <a:ext uri="{FF2B5EF4-FFF2-40B4-BE49-F238E27FC236}">
                <a16:creationId xmlns:a16="http://schemas.microsoft.com/office/drawing/2014/main" id="{2A9AD0F6-B72F-6B46-A2E8-5877973F4D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24868" y="2793885"/>
            <a:ext cx="1286057" cy="1286057"/>
          </a:xfrm>
        </p:spPr>
      </p:pic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8F2C558D-D0A2-27A4-9578-DAAB5F7E95C2}"/>
              </a:ext>
            </a:extLst>
          </p:cNvPr>
          <p:cNvSpPr/>
          <p:nvPr/>
        </p:nvSpPr>
        <p:spPr>
          <a:xfrm>
            <a:off x="8927535" y="2510561"/>
            <a:ext cx="2001021" cy="1636061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94C4A38E-1B79-29D2-D44D-ACE97470012E}"/>
              </a:ext>
            </a:extLst>
          </p:cNvPr>
          <p:cNvSpPr/>
          <p:nvPr/>
        </p:nvSpPr>
        <p:spPr>
          <a:xfrm>
            <a:off x="8435252" y="2016812"/>
            <a:ext cx="2984114" cy="605055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¿Es Mejorable?</a:t>
            </a:r>
            <a:endParaRPr lang="es-ES" sz="28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79468BAF-C607-6B41-8FC4-F07729520E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4280" y="2727816"/>
            <a:ext cx="1286057" cy="1286057"/>
          </a:xfrm>
        </p:spPr>
      </p:pic>
    </p:spTree>
    <p:extLst>
      <p:ext uri="{BB962C8B-B14F-4D97-AF65-F5344CB8AC3E}">
        <p14:creationId xmlns:p14="http://schemas.microsoft.com/office/powerpoint/2010/main" val="39663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9F132106-B734-4EFF-1216-4AC93344552C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7CBC58AF-4859-7824-F1F7-AC6482B4E489}"/>
              </a:ext>
            </a:extLst>
          </p:cNvPr>
          <p:cNvSpPr/>
          <p:nvPr/>
        </p:nvSpPr>
        <p:spPr>
          <a:xfrm>
            <a:off x="1900203" y="356645"/>
            <a:ext cx="8401813" cy="67508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solidFill>
                  <a:schemeClr val="tx1"/>
                </a:solidFill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Video demostración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1D1B3CE-6454-4129-DC45-716D06036A5E}"/>
              </a:ext>
            </a:extLst>
          </p:cNvPr>
          <p:cNvSpPr/>
          <p:nvPr/>
        </p:nvSpPr>
        <p:spPr>
          <a:xfrm>
            <a:off x="449344" y="1189315"/>
            <a:ext cx="11293311" cy="5493787"/>
          </a:xfrm>
          <a:prstGeom prst="roundRect">
            <a:avLst>
              <a:gd name="adj" fmla="val 255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5" name="Daniel Asensi - TFG.mp4">
            <a:hlinkClick r:id="" action="ppaction://media"/>
            <a:extLst>
              <a:ext uri="{FF2B5EF4-FFF2-40B4-BE49-F238E27FC236}">
                <a16:creationId xmlns:a16="http://schemas.microsoft.com/office/drawing/2014/main" id="{0AF19102-4FD3-CE0F-39FE-86EC723FB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609" y="1247801"/>
            <a:ext cx="9558779" cy="53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1690527" y="2581213"/>
            <a:ext cx="8810941" cy="123307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888720" y="2921245"/>
            <a:ext cx="5539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5. Mis más sinceras gracias</a:t>
            </a:r>
          </a:p>
        </p:txBody>
      </p:sp>
    </p:spTree>
    <p:extLst>
      <p:ext uri="{BB962C8B-B14F-4D97-AF65-F5344CB8AC3E}">
        <p14:creationId xmlns:p14="http://schemas.microsoft.com/office/powerpoint/2010/main" val="12370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1690527" y="2581213"/>
            <a:ext cx="8810941" cy="123307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4573006" y="2921245"/>
            <a:ext cx="368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347536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37526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563095" y="1840027"/>
            <a:ext cx="3492070" cy="4547326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DF1D8A-3E6D-5F47-8D0F-E9438557F69C}"/>
              </a:ext>
            </a:extLst>
          </p:cNvPr>
          <p:cNvSpPr txBox="1"/>
          <p:nvPr/>
        </p:nvSpPr>
        <p:spPr>
          <a:xfrm>
            <a:off x="563095" y="2437323"/>
            <a:ext cx="3492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rgbClr val="000000"/>
                </a:solidFill>
                <a:effectLst/>
                <a:latin typeface="Imperial" pitchFamily="2" charset="77"/>
              </a:rPr>
              <a:t>Las estafas más comunes al comprar un coche de segunda mano</a:t>
            </a:r>
            <a:endParaRPr lang="es-ES" sz="2000" dirty="0">
              <a:solidFill>
                <a:schemeClr val="tx2">
                  <a:lumMod val="75000"/>
                </a:schemeClr>
              </a:solidFill>
              <a:latin typeface="Imperial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3206695-2386-0A4B-B767-3BA20CBFF57F}"/>
              </a:ext>
            </a:extLst>
          </p:cNvPr>
          <p:cNvSpPr txBox="1"/>
          <p:nvPr/>
        </p:nvSpPr>
        <p:spPr>
          <a:xfrm>
            <a:off x="563094" y="2141447"/>
            <a:ext cx="3492070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Diario 20minutos 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BA6B22DB-0E7D-0047-A7EE-E36A685703AF}"/>
              </a:ext>
            </a:extLst>
          </p:cNvPr>
          <p:cNvSpPr/>
          <p:nvPr/>
        </p:nvSpPr>
        <p:spPr>
          <a:xfrm>
            <a:off x="4371770" y="1476956"/>
            <a:ext cx="3492070" cy="4547327"/>
          </a:xfrm>
          <a:prstGeom prst="roundRect">
            <a:avLst>
              <a:gd name="adj" fmla="val 2554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4EEAEDF0-B1B6-DA42-85B7-9E7D4881FC21}"/>
              </a:ext>
            </a:extLst>
          </p:cNvPr>
          <p:cNvSpPr/>
          <p:nvPr/>
        </p:nvSpPr>
        <p:spPr>
          <a:xfrm>
            <a:off x="8180445" y="1840026"/>
            <a:ext cx="3492070" cy="454732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029C841-1576-0641-8622-4DCAA0BABE71}"/>
              </a:ext>
            </a:extLst>
          </p:cNvPr>
          <p:cNvSpPr txBox="1"/>
          <p:nvPr/>
        </p:nvSpPr>
        <p:spPr>
          <a:xfrm>
            <a:off x="733816" y="5107817"/>
            <a:ext cx="2997642" cy="10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0" i="0" dirty="0">
                <a:solidFill>
                  <a:srgbClr val="000000"/>
                </a:solidFill>
                <a:effectLst/>
                <a:latin typeface="Source-Serif-Regular"/>
              </a:rPr>
              <a:t>Es mucho más probable que suframos </a:t>
            </a:r>
            <a:r>
              <a:rPr lang="es-ES" sz="1050" b="1" i="0" dirty="0">
                <a:solidFill>
                  <a:srgbClr val="000000"/>
                </a:solidFill>
                <a:effectLst/>
                <a:latin typeface="Source-Serif-Bold"/>
              </a:rPr>
              <a:t>algún tipo de fraude o estafa durante la compra de un vehículo en el sector de ocasión</a:t>
            </a:r>
            <a:r>
              <a:rPr lang="es-ES" sz="1050" b="0" i="0" dirty="0">
                <a:solidFill>
                  <a:srgbClr val="000000"/>
                </a:solidFill>
                <a:effectLst/>
                <a:latin typeface="Source-Serif-Regular"/>
              </a:rPr>
              <a:t>, sobre todo entre particulares</a:t>
            </a:r>
            <a:endParaRPr lang="es-ES" sz="105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E7D11C0-9139-9F42-B06A-7D46C2F16CE2}"/>
              </a:ext>
            </a:extLst>
          </p:cNvPr>
          <p:cNvSpPr txBox="1"/>
          <p:nvPr/>
        </p:nvSpPr>
        <p:spPr>
          <a:xfrm>
            <a:off x="8180445" y="2437323"/>
            <a:ext cx="349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0" dirty="0">
                <a:solidFill>
                  <a:srgbClr val="000E23"/>
                </a:solidFill>
                <a:effectLst/>
                <a:latin typeface="Imperial" pitchFamily="2" charset="77"/>
              </a:rPr>
              <a:t>Cómo evitar estafas en los anuncios de compraventa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0B7409-D386-FF46-9A07-4786E87741A7}"/>
              </a:ext>
            </a:extLst>
          </p:cNvPr>
          <p:cNvSpPr txBox="1"/>
          <p:nvPr/>
        </p:nvSpPr>
        <p:spPr>
          <a:xfrm>
            <a:off x="8180444" y="2141447"/>
            <a:ext cx="3492070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Coches.net</a:t>
            </a:r>
            <a:endParaRPr lang="es-ES" sz="1000" b="1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4F1AFF3-E259-354C-9832-F88422BD7AB3}"/>
              </a:ext>
            </a:extLst>
          </p:cNvPr>
          <p:cNvSpPr txBox="1"/>
          <p:nvPr/>
        </p:nvSpPr>
        <p:spPr>
          <a:xfrm>
            <a:off x="8357222" y="4941454"/>
            <a:ext cx="2997642" cy="127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0" i="0" dirty="0">
                <a:solidFill>
                  <a:srgbClr val="000E23"/>
                </a:solidFill>
                <a:effectLst/>
                <a:latin typeface="PoppinsMotor"/>
              </a:rPr>
              <a:t>Las </a:t>
            </a:r>
            <a:r>
              <a:rPr lang="es-ES" sz="1050" b="1" i="0" dirty="0">
                <a:solidFill>
                  <a:srgbClr val="000E23"/>
                </a:solidFill>
                <a:effectLst/>
                <a:latin typeface="PoppinsMotor"/>
              </a:rPr>
              <a:t>estafas y fraudes en anuncios publicados en internet</a:t>
            </a:r>
            <a:r>
              <a:rPr lang="es-ES" sz="1050" b="0" i="0" dirty="0">
                <a:solidFill>
                  <a:srgbClr val="000E23"/>
                </a:solidFill>
                <a:effectLst/>
                <a:latin typeface="PoppinsMotor"/>
              </a:rPr>
              <a:t> están a la orden del día. Los delincuentes están al acecho para engañar y robar dinero. La mayoría de las estafas proceden de anuncios publicados en Internet</a:t>
            </a:r>
            <a:endParaRPr lang="es-ES" sz="105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7D375B-17F9-8043-9F29-48FF5A4B1ED2}"/>
              </a:ext>
            </a:extLst>
          </p:cNvPr>
          <p:cNvSpPr txBox="1"/>
          <p:nvPr/>
        </p:nvSpPr>
        <p:spPr>
          <a:xfrm>
            <a:off x="4371770" y="2072266"/>
            <a:ext cx="3492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Imperial" pitchFamily="2" charset="77"/>
              </a:rPr>
              <a:t>Los consejos de la Policía para evitar estafas al comprar un coche usado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E4CF895-DF5A-5249-8CB3-CE05B04A3BF9}"/>
              </a:ext>
            </a:extLst>
          </p:cNvPr>
          <p:cNvSpPr txBox="1"/>
          <p:nvPr/>
        </p:nvSpPr>
        <p:spPr>
          <a:xfrm>
            <a:off x="4371769" y="1776390"/>
            <a:ext cx="3492070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Diario El País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471482E-7811-0B41-B012-3B04D6F11DA0}"/>
              </a:ext>
            </a:extLst>
          </p:cNvPr>
          <p:cNvSpPr txBox="1"/>
          <p:nvPr/>
        </p:nvSpPr>
        <p:spPr>
          <a:xfrm>
            <a:off x="4542491" y="4742760"/>
            <a:ext cx="2997642" cy="10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0" i="0" dirty="0">
                <a:solidFill>
                  <a:schemeClr val="bg1"/>
                </a:solidFill>
                <a:effectLst/>
                <a:latin typeface="marcinantb-regular"/>
              </a:rPr>
              <a:t>A la hora de comprar un </a:t>
            </a:r>
            <a:r>
              <a:rPr lang="es-ES" sz="1050" b="0" i="0" dirty="0">
                <a:solidFill>
                  <a:schemeClr val="bg1"/>
                </a:solidFill>
                <a:effectLst/>
                <a:latin typeface="marcinantb-bold"/>
              </a:rPr>
              <a:t>coche de segunda mano,</a:t>
            </a:r>
            <a:r>
              <a:rPr lang="es-ES" sz="1050" b="0" i="0" dirty="0">
                <a:solidFill>
                  <a:schemeClr val="bg1"/>
                </a:solidFill>
                <a:effectLst/>
                <a:latin typeface="marcinantb-regular"/>
              </a:rPr>
              <a:t> hay diversos peligros que pueden acechar la operación. En este tipo de transacciones, </a:t>
            </a:r>
            <a:r>
              <a:rPr lang="es-ES" sz="1050" b="0" i="0" dirty="0">
                <a:solidFill>
                  <a:schemeClr val="bg1"/>
                </a:solidFill>
                <a:effectLst/>
                <a:latin typeface="marcinantb-bold"/>
              </a:rPr>
              <a:t>las estafas proliferan</a:t>
            </a:r>
            <a:endParaRPr lang="es-E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Marcador de posición de imagen 29">
            <a:extLst>
              <a:ext uri="{FF2B5EF4-FFF2-40B4-BE49-F238E27FC236}">
                <a16:creationId xmlns:a16="http://schemas.microsoft.com/office/drawing/2014/main" id="{D80B6053-4170-D995-2E0A-EB7B3B46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09" r="19709"/>
          <a:stretch/>
        </p:blipFill>
        <p:spPr>
          <a:xfrm>
            <a:off x="1146710" y="3375266"/>
            <a:ext cx="2324841" cy="1674464"/>
          </a:xfrm>
          <a:prstGeom prst="roundRect">
            <a:avLst>
              <a:gd name="adj" fmla="val 8999"/>
            </a:avLst>
          </a:prstGeom>
        </p:spPr>
      </p:pic>
      <p:pic>
        <p:nvPicPr>
          <p:cNvPr id="6" name="Marcador de posición de imagen 29">
            <a:extLst>
              <a:ext uri="{FF2B5EF4-FFF2-40B4-BE49-F238E27FC236}">
                <a16:creationId xmlns:a16="http://schemas.microsoft.com/office/drawing/2014/main" id="{C2EA7A87-12F2-DA5F-8E24-3F8B1E8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2" r="9092"/>
          <a:stretch/>
        </p:blipFill>
        <p:spPr>
          <a:xfrm>
            <a:off x="4878891" y="3064832"/>
            <a:ext cx="2324841" cy="1674464"/>
          </a:xfrm>
          <a:prstGeom prst="roundRect">
            <a:avLst>
              <a:gd name="adj" fmla="val 8999"/>
            </a:avLst>
          </a:prstGeom>
        </p:spPr>
      </p:pic>
      <p:pic>
        <p:nvPicPr>
          <p:cNvPr id="24" name="Marcador de posición de imagen 29">
            <a:extLst>
              <a:ext uri="{FF2B5EF4-FFF2-40B4-BE49-F238E27FC236}">
                <a16:creationId xmlns:a16="http://schemas.microsoft.com/office/drawing/2014/main" id="{21193BFD-46C6-D37F-5FD8-4AB417D3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25" r="11125"/>
          <a:stretch/>
        </p:blipFill>
        <p:spPr>
          <a:xfrm>
            <a:off x="8764058" y="3192325"/>
            <a:ext cx="2324841" cy="1674464"/>
          </a:xfrm>
          <a:prstGeom prst="roundRect">
            <a:avLst>
              <a:gd name="adj" fmla="val 8999"/>
            </a:avLst>
          </a:prstGeom>
        </p:spPr>
      </p:pic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82E5BAF7-8768-ED78-74AF-476C13E599C7}"/>
              </a:ext>
            </a:extLst>
          </p:cNvPr>
          <p:cNvSpPr/>
          <p:nvPr/>
        </p:nvSpPr>
        <p:spPr>
          <a:xfrm>
            <a:off x="4295702" y="339715"/>
            <a:ext cx="3829309" cy="52816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0B61E0B-2EF7-C24F-B11E-3CFDCB8FB2F8}"/>
              </a:ext>
            </a:extLst>
          </p:cNvPr>
          <p:cNvSpPr/>
          <p:nvPr/>
        </p:nvSpPr>
        <p:spPr>
          <a:xfrm>
            <a:off x="114356" y="343373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Motivación</a:t>
            </a:r>
            <a:endParaRPr lang="es-ES" sz="16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92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BA912894-879C-A346-9ED1-F3964B3306C4}"/>
              </a:ext>
            </a:extLst>
          </p:cNvPr>
          <p:cNvSpPr/>
          <p:nvPr/>
        </p:nvSpPr>
        <p:spPr>
          <a:xfrm>
            <a:off x="0" y="2319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BE7B01A-9684-7A44-83BF-C9DAA7777B0C}"/>
              </a:ext>
            </a:extLst>
          </p:cNvPr>
          <p:cNvSpPr/>
          <p:nvPr/>
        </p:nvSpPr>
        <p:spPr>
          <a:xfrm>
            <a:off x="5449019" y="307233"/>
            <a:ext cx="1293962" cy="129396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9110116-6B6A-D747-8E57-084053F1E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047124"/>
              </p:ext>
            </p:extLst>
          </p:nvPr>
        </p:nvGraphicFramePr>
        <p:xfrm>
          <a:off x="2032000" y="802257"/>
          <a:ext cx="8128000" cy="6055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8E71598-5F81-FE40-AF97-52B34A220FDD}"/>
              </a:ext>
            </a:extLst>
          </p:cNvPr>
          <p:cNvSpPr txBox="1"/>
          <p:nvPr/>
        </p:nvSpPr>
        <p:spPr>
          <a:xfrm>
            <a:off x="638754" y="1072114"/>
            <a:ext cx="357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Objetivos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8E7251-A90D-AF44-8E7A-8C00BD0AF52D}"/>
              </a:ext>
            </a:extLst>
          </p:cNvPr>
          <p:cNvSpPr txBox="1"/>
          <p:nvPr/>
        </p:nvSpPr>
        <p:spPr>
          <a:xfrm>
            <a:off x="638753" y="663981"/>
            <a:ext cx="1856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PIRAMIDE DE EVOLUCIÓN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531E5A71-AC55-FB47-BA70-E5FC340DC5AA}"/>
              </a:ext>
            </a:extLst>
          </p:cNvPr>
          <p:cNvSpPr/>
          <p:nvPr/>
        </p:nvSpPr>
        <p:spPr>
          <a:xfrm>
            <a:off x="8343057" y="1668893"/>
            <a:ext cx="584929" cy="581159"/>
          </a:xfrm>
          <a:prstGeom prst="roundRect">
            <a:avLst>
              <a:gd name="adj" fmla="val 1508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9412B30-5A00-5040-9EAB-BE58B465A8EE}"/>
              </a:ext>
            </a:extLst>
          </p:cNvPr>
          <p:cNvSpPr/>
          <p:nvPr/>
        </p:nvSpPr>
        <p:spPr>
          <a:xfrm>
            <a:off x="8343057" y="786428"/>
            <a:ext cx="584929" cy="581159"/>
          </a:xfrm>
          <a:prstGeom prst="roundRect">
            <a:avLst>
              <a:gd name="adj" fmla="val 15082"/>
            </a:avLst>
          </a:prstGeom>
          <a:solidFill>
            <a:schemeClr val="accent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Google Shape;1728;p33">
            <a:extLst>
              <a:ext uri="{FF2B5EF4-FFF2-40B4-BE49-F238E27FC236}">
                <a16:creationId xmlns:a16="http://schemas.microsoft.com/office/drawing/2014/main" id="{E36EDB28-34ED-BD41-9905-6E90227F8C6C}"/>
              </a:ext>
            </a:extLst>
          </p:cNvPr>
          <p:cNvSpPr txBox="1"/>
          <p:nvPr/>
        </p:nvSpPr>
        <p:spPr>
          <a:xfrm>
            <a:off x="9033578" y="954214"/>
            <a:ext cx="24310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Objetivo Principal</a:t>
            </a:r>
            <a:endParaRPr lang="es-ES"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B0D3F3F-A6F3-9542-9591-2120977A9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6346" y="1787453"/>
            <a:ext cx="318350" cy="31835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13FBEDC-E19B-2441-AE0A-59A496843D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1221" y="962707"/>
            <a:ext cx="228600" cy="228600"/>
          </a:xfrm>
          <a:prstGeom prst="rect">
            <a:avLst/>
          </a:prstGeom>
        </p:spPr>
      </p:pic>
      <p:sp>
        <p:nvSpPr>
          <p:cNvPr id="16" name="Google Shape;1728;p33">
            <a:extLst>
              <a:ext uri="{FF2B5EF4-FFF2-40B4-BE49-F238E27FC236}">
                <a16:creationId xmlns:a16="http://schemas.microsoft.com/office/drawing/2014/main" id="{2FEFF160-565D-30C9-2CF9-3090AB2C9EC8}"/>
              </a:ext>
            </a:extLst>
          </p:cNvPr>
          <p:cNvSpPr txBox="1"/>
          <p:nvPr/>
        </p:nvSpPr>
        <p:spPr>
          <a:xfrm>
            <a:off x="9011140" y="1838906"/>
            <a:ext cx="24310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Pasos a Seguir</a:t>
            </a:r>
            <a:endParaRPr lang="es-ES"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45EA720-6CB5-27F4-643E-773A51A7091B}"/>
              </a:ext>
            </a:extLst>
          </p:cNvPr>
          <p:cNvSpPr/>
          <p:nvPr/>
        </p:nvSpPr>
        <p:spPr>
          <a:xfrm>
            <a:off x="0" y="0"/>
            <a:ext cx="10115107" cy="17791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FC9F826-BC6D-2CEA-32C7-7F3E773F3EE5}"/>
              </a:ext>
            </a:extLst>
          </p:cNvPr>
          <p:cNvSpPr/>
          <p:nvPr/>
        </p:nvSpPr>
        <p:spPr>
          <a:xfrm rot="5400000">
            <a:off x="8614143" y="3280145"/>
            <a:ext cx="5078820" cy="2076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413C58-85A3-6F1B-A0A7-61E93C7BEA0A}"/>
              </a:ext>
            </a:extLst>
          </p:cNvPr>
          <p:cNvSpPr txBox="1"/>
          <p:nvPr/>
        </p:nvSpPr>
        <p:spPr>
          <a:xfrm>
            <a:off x="1070344" y="597202"/>
            <a:ext cx="7407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24242"/>
                </a:solidFill>
                <a:effectLst/>
                <a:latin typeface="Poppins" panose="020B0604020202020204" pitchFamily="34" charset="0"/>
              </a:rPr>
              <a:t>¿Qué es la </a:t>
            </a:r>
            <a:r>
              <a:rPr lang="es-ES" sz="3200" b="1" dirty="0" err="1">
                <a:solidFill>
                  <a:srgbClr val="424242"/>
                </a:solidFill>
                <a:effectLst/>
                <a:latin typeface="Poppins" panose="020B0604020202020204" pitchFamily="34" charset="0"/>
              </a:rPr>
              <a:t>Blockchain</a:t>
            </a:r>
            <a:r>
              <a:rPr lang="es-ES" sz="3200" b="1" dirty="0">
                <a:solidFill>
                  <a:srgbClr val="424242"/>
                </a:solidFill>
                <a:effectLst/>
                <a:latin typeface="Poppins" panose="020B0604020202020204" pitchFamily="34" charset="0"/>
              </a:rPr>
              <a:t>? </a:t>
            </a:r>
            <a:endParaRPr lang="es-ES" sz="3200" dirty="0">
              <a:effectLst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032A27-773A-9312-3758-4EBFD725E604}"/>
              </a:ext>
            </a:extLst>
          </p:cNvPr>
          <p:cNvSpPr txBox="1"/>
          <p:nvPr/>
        </p:nvSpPr>
        <p:spPr>
          <a:xfrm>
            <a:off x="382773" y="2191717"/>
            <a:ext cx="91369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Libro de contabilidad digital</a:t>
            </a:r>
          </a:p>
          <a:p>
            <a:endParaRPr lang="es-ES" dirty="0">
              <a:solidFill>
                <a:schemeClr val="bg2">
                  <a:lumMod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Libre de manipulaciones</a:t>
            </a:r>
          </a:p>
          <a:p>
            <a:endParaRPr lang="es-ES" dirty="0">
              <a:solidFill>
                <a:schemeClr val="bg2">
                  <a:lumMod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Distribuida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Permite registrar transacciones inmutables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Nos permite trazar todas las transa</a:t>
            </a:r>
          </a:p>
        </p:txBody>
      </p:sp>
    </p:spTree>
    <p:extLst>
      <p:ext uri="{BB962C8B-B14F-4D97-AF65-F5344CB8AC3E}">
        <p14:creationId xmlns:p14="http://schemas.microsoft.com/office/powerpoint/2010/main" val="407249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45EA720-6CB5-27F4-643E-773A51A7091B}"/>
              </a:ext>
            </a:extLst>
          </p:cNvPr>
          <p:cNvSpPr/>
          <p:nvPr/>
        </p:nvSpPr>
        <p:spPr>
          <a:xfrm>
            <a:off x="0" y="0"/>
            <a:ext cx="10115107" cy="17791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FC9F826-BC6D-2CEA-32C7-7F3E773F3EE5}"/>
              </a:ext>
            </a:extLst>
          </p:cNvPr>
          <p:cNvSpPr/>
          <p:nvPr/>
        </p:nvSpPr>
        <p:spPr>
          <a:xfrm rot="5400000">
            <a:off x="8614143" y="3280145"/>
            <a:ext cx="5078820" cy="2076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413C58-85A3-6F1B-A0A7-61E93C7BEA0A}"/>
              </a:ext>
            </a:extLst>
          </p:cNvPr>
          <p:cNvSpPr txBox="1"/>
          <p:nvPr/>
        </p:nvSpPr>
        <p:spPr>
          <a:xfrm>
            <a:off x="1070344" y="597202"/>
            <a:ext cx="7407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24242"/>
                </a:solidFill>
                <a:effectLst/>
                <a:latin typeface="Poppins" panose="020B0604020202020204" pitchFamily="34" charset="0"/>
              </a:rPr>
              <a:t>¿Qué es </a:t>
            </a:r>
            <a:r>
              <a:rPr lang="es-ES" sz="3200" b="1" dirty="0">
                <a:solidFill>
                  <a:srgbClr val="424242"/>
                </a:solidFill>
                <a:latin typeface="Poppins" panose="020B0604020202020204" pitchFamily="34" charset="0"/>
              </a:rPr>
              <a:t>un Smart </a:t>
            </a:r>
            <a:r>
              <a:rPr lang="es-ES" sz="3200" b="1" dirty="0" err="1">
                <a:solidFill>
                  <a:srgbClr val="424242"/>
                </a:solidFill>
                <a:latin typeface="Poppins" panose="020B0604020202020204" pitchFamily="34" charset="0"/>
              </a:rPr>
              <a:t>Contract</a:t>
            </a:r>
            <a:r>
              <a:rPr lang="es-ES" sz="3200" b="1" dirty="0">
                <a:solidFill>
                  <a:srgbClr val="424242"/>
                </a:solidFill>
                <a:effectLst/>
                <a:latin typeface="Poppins" panose="020B0604020202020204" pitchFamily="34" charset="0"/>
              </a:rPr>
              <a:t>? </a:t>
            </a:r>
            <a:endParaRPr lang="es-ES" sz="3200" dirty="0">
              <a:effectLst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032A27-773A-9312-3758-4EBFD725E604}"/>
              </a:ext>
            </a:extLst>
          </p:cNvPr>
          <p:cNvSpPr txBox="1"/>
          <p:nvPr/>
        </p:nvSpPr>
        <p:spPr>
          <a:xfrm>
            <a:off x="382773" y="2191717"/>
            <a:ext cx="9136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 err="1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Solidity</a:t>
            </a:r>
            <a:r>
              <a:rPr lang="es-ES" b="0" i="0" dirty="0">
                <a:solidFill>
                  <a:schemeClr val="bg2">
                    <a:lumMod val="50000"/>
                  </a:schemeClr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: Lenguaje de programación para escribir contratos inteligentes en Ethereum.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Automatización</a:t>
            </a:r>
            <a:r>
              <a:rPr lang="es-ES" b="0" i="0" dirty="0">
                <a:solidFill>
                  <a:schemeClr val="bg2">
                    <a:lumMod val="50000"/>
                  </a:schemeClr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: Los contratos inteligentes se ejecutan automáticamente cuando se cumplen ciertas condiciones.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Inmutabilidad</a:t>
            </a:r>
            <a:r>
              <a:rPr lang="es-ES" b="0" i="0" dirty="0">
                <a:solidFill>
                  <a:schemeClr val="bg2">
                    <a:lumMod val="50000"/>
                  </a:schemeClr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: Los contratos inteligentes no pueden ser modificados después de su despliegue.</a:t>
            </a:r>
          </a:p>
          <a:p>
            <a:endParaRPr lang="es-ES" dirty="0">
              <a:solidFill>
                <a:schemeClr val="bg2">
                  <a:lumMod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Seguridad y Riesgos</a:t>
            </a:r>
            <a:r>
              <a:rPr lang="es-ES" b="0" i="0" dirty="0">
                <a:solidFill>
                  <a:schemeClr val="bg2">
                    <a:lumMod val="50000"/>
                  </a:schemeClr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: Importancia de auditorías y desarrollo cuidadoso debido a la inmutabilidad y posibles vulnerabilidades.</a:t>
            </a:r>
            <a:endParaRPr lang="es-ES" dirty="0">
              <a:solidFill>
                <a:schemeClr val="bg2">
                  <a:lumMod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71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1690527" y="2581213"/>
            <a:ext cx="8810941" cy="123307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ABDBB-2A36-6605-029E-E8EBB71E2CEA}"/>
              </a:ext>
            </a:extLst>
          </p:cNvPr>
          <p:cNvSpPr txBox="1"/>
          <p:nvPr/>
        </p:nvSpPr>
        <p:spPr>
          <a:xfrm>
            <a:off x="3223608" y="2905363"/>
            <a:ext cx="7277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Dubai" panose="020B0503030403030204" pitchFamily="34" charset="-78"/>
                <a:cs typeface="Dubai" panose="020B0503030403030204" pitchFamily="34" charset="-78"/>
              </a:rPr>
              <a:t>1. Estado del Arte y Tecnologías </a:t>
            </a:r>
          </a:p>
        </p:txBody>
      </p:sp>
    </p:spTree>
    <p:extLst>
      <p:ext uri="{BB962C8B-B14F-4D97-AF65-F5344CB8AC3E}">
        <p14:creationId xmlns:p14="http://schemas.microsoft.com/office/powerpoint/2010/main" val="3230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C6563342-DECA-2189-FAFF-5E1FF18EA70B}"/>
              </a:ext>
            </a:extLst>
          </p:cNvPr>
          <p:cNvSpPr/>
          <p:nvPr/>
        </p:nvSpPr>
        <p:spPr>
          <a:xfrm>
            <a:off x="6956486" y="4068686"/>
            <a:ext cx="4173159" cy="1384995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09B3AF33-EB47-648D-3F9A-64814E7F620D}"/>
              </a:ext>
            </a:extLst>
          </p:cNvPr>
          <p:cNvSpPr/>
          <p:nvPr/>
        </p:nvSpPr>
        <p:spPr>
          <a:xfrm>
            <a:off x="7985801" y="1472976"/>
            <a:ext cx="4181086" cy="178268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68DED17-E56A-CA7E-C55C-ABF2B0D82334}"/>
              </a:ext>
            </a:extLst>
          </p:cNvPr>
          <p:cNvSpPr/>
          <p:nvPr/>
        </p:nvSpPr>
        <p:spPr>
          <a:xfrm>
            <a:off x="209651" y="1908862"/>
            <a:ext cx="3929157" cy="1881911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09264C1-187D-E785-4F9F-7F3BF6E1E449}"/>
              </a:ext>
            </a:extLst>
          </p:cNvPr>
          <p:cNvSpPr/>
          <p:nvPr/>
        </p:nvSpPr>
        <p:spPr>
          <a:xfrm>
            <a:off x="404210" y="1748282"/>
            <a:ext cx="1133920" cy="30939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Provenance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891E6EEF-57CE-F23D-4FCB-553270645AAE}"/>
              </a:ext>
            </a:extLst>
          </p:cNvPr>
          <p:cNvSpPr/>
          <p:nvPr/>
        </p:nvSpPr>
        <p:spPr>
          <a:xfrm>
            <a:off x="8170337" y="1264657"/>
            <a:ext cx="1047930" cy="31139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VeChain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B199649-07D7-73A4-0491-BBF762620E8A}"/>
              </a:ext>
            </a:extLst>
          </p:cNvPr>
          <p:cNvSpPr/>
          <p:nvPr/>
        </p:nvSpPr>
        <p:spPr>
          <a:xfrm>
            <a:off x="7061435" y="3795290"/>
            <a:ext cx="1134022" cy="38045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000" b="1" dirty="0" err="1">
                <a:solidFill>
                  <a:srgbClr val="44546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Ambrosus</a:t>
            </a:r>
            <a:endParaRPr lang="es-ES" sz="1000" b="1" dirty="0">
              <a:solidFill>
                <a:srgbClr val="44546A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Marcador de posición de imagen 39">
            <a:extLst>
              <a:ext uri="{FF2B5EF4-FFF2-40B4-BE49-F238E27FC236}">
                <a16:creationId xmlns:a16="http://schemas.microsoft.com/office/drawing/2014/main" id="{7B4DA3DB-43B7-A8FC-4D46-1054DD48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1711" y="1767554"/>
            <a:ext cx="1086556" cy="1086556"/>
          </a:xfrm>
          <a:prstGeom prst="roundRect">
            <a:avLst/>
          </a:prstGeom>
        </p:spPr>
      </p:pic>
      <p:pic>
        <p:nvPicPr>
          <p:cNvPr id="17" name="Marcador de posición de imagen 41">
            <a:extLst>
              <a:ext uri="{FF2B5EF4-FFF2-40B4-BE49-F238E27FC236}">
                <a16:creationId xmlns:a16="http://schemas.microsoft.com/office/drawing/2014/main" id="{3F33146B-7775-6149-B8CF-650AFBDC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5640" y="4308529"/>
            <a:ext cx="955675" cy="955675"/>
          </a:xfrm>
          <a:prstGeom prst="roundRect">
            <a:avLst/>
          </a:prstGeom>
        </p:spPr>
      </p:pic>
      <p:pic>
        <p:nvPicPr>
          <p:cNvPr id="18" name="Marcador de posición de imagen 37">
            <a:extLst>
              <a:ext uri="{FF2B5EF4-FFF2-40B4-BE49-F238E27FC236}">
                <a16:creationId xmlns:a16="http://schemas.microsoft.com/office/drawing/2014/main" id="{E6871B1F-D0C5-C2A7-5662-34E4E4FBA4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00" r="12500"/>
          <a:stretch/>
        </p:blipFill>
        <p:spPr>
          <a:xfrm>
            <a:off x="279772" y="2218252"/>
            <a:ext cx="1322757" cy="1322757"/>
          </a:xfrm>
          <a:prstGeom prst="roundRect">
            <a:avLst/>
          </a:prstGeom>
        </p:spPr>
      </p:pic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BBEB3D54-320B-8230-C567-BE970544012B}"/>
              </a:ext>
            </a:extLst>
          </p:cNvPr>
          <p:cNvSpPr/>
          <p:nvPr/>
        </p:nvSpPr>
        <p:spPr>
          <a:xfrm>
            <a:off x="4295702" y="339715"/>
            <a:ext cx="3829309" cy="52816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Dubai" panose="020B0503030403030204" pitchFamily="34" charset="-78"/>
                <a:ea typeface="Roboto" panose="02000000000000000000" pitchFamily="2" charset="0"/>
                <a:cs typeface="Dubai" panose="020B0503030403030204" pitchFamily="34" charset="-78"/>
              </a:rPr>
              <a:t>Trazabilidad de Activos</a:t>
            </a: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D124E6F7-15B0-9352-356D-FF1704479B7E}"/>
              </a:ext>
            </a:extLst>
          </p:cNvPr>
          <p:cNvSpPr/>
          <p:nvPr/>
        </p:nvSpPr>
        <p:spPr>
          <a:xfrm>
            <a:off x="4413214" y="2154887"/>
            <a:ext cx="3298181" cy="1316262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>
              <a:solidFill>
                <a:schemeClr val="tx1"/>
              </a:solidFill>
              <a:latin typeface="Dubai" panose="020B0503030403030204" pitchFamily="34" charset="-78"/>
              <a:ea typeface="Roboto" panose="02000000000000000000" pitchFamily="2" charset="0"/>
              <a:cs typeface="Dubai" panose="020B0503030403030204" pitchFamily="34" charset="-78"/>
            </a:endParaRPr>
          </a:p>
        </p:txBody>
      </p:sp>
      <p:pic>
        <p:nvPicPr>
          <p:cNvPr id="28" name="Marcador de posición de imagen 37">
            <a:extLst>
              <a:ext uri="{FF2B5EF4-FFF2-40B4-BE49-F238E27FC236}">
                <a16:creationId xmlns:a16="http://schemas.microsoft.com/office/drawing/2014/main" id="{FFFAD315-A9C4-CFB5-E7E3-A5EF39B81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14" t="25554" r="8157" b="29331"/>
          <a:stretch/>
        </p:blipFill>
        <p:spPr>
          <a:xfrm>
            <a:off x="4465801" y="2521693"/>
            <a:ext cx="1176554" cy="715873"/>
          </a:xfrm>
          <a:prstGeom prst="roundRect">
            <a:avLst/>
          </a:prstGeom>
        </p:spPr>
      </p:pic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F434D4B9-8AAE-BF15-8144-3ACB60767DDF}"/>
              </a:ext>
            </a:extLst>
          </p:cNvPr>
          <p:cNvSpPr/>
          <p:nvPr/>
        </p:nvSpPr>
        <p:spPr>
          <a:xfrm>
            <a:off x="4770615" y="2027344"/>
            <a:ext cx="1047930" cy="311391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Everledger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C95A25EA-9478-14B7-0967-51AFBE6D5603}"/>
              </a:ext>
            </a:extLst>
          </p:cNvPr>
          <p:cNvSpPr/>
          <p:nvPr/>
        </p:nvSpPr>
        <p:spPr>
          <a:xfrm>
            <a:off x="1985301" y="4644145"/>
            <a:ext cx="4493703" cy="165645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1" name="Marcador de posición de imagen 37">
            <a:extLst>
              <a:ext uri="{FF2B5EF4-FFF2-40B4-BE49-F238E27FC236}">
                <a16:creationId xmlns:a16="http://schemas.microsoft.com/office/drawing/2014/main" id="{7B98B9BA-22C9-C0BC-43B8-8E9695B3FF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17" t="29144" r="18855" b="31713"/>
          <a:stretch/>
        </p:blipFill>
        <p:spPr>
          <a:xfrm>
            <a:off x="1985302" y="4949551"/>
            <a:ext cx="1136894" cy="836448"/>
          </a:xfrm>
          <a:prstGeom prst="roundRect">
            <a:avLst/>
          </a:prstGeom>
        </p:spPr>
      </p:pic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103E0F6D-8F5D-80F7-92AB-3A9BA6CABC7D}"/>
              </a:ext>
            </a:extLst>
          </p:cNvPr>
          <p:cNvSpPr/>
          <p:nvPr/>
        </p:nvSpPr>
        <p:spPr>
          <a:xfrm>
            <a:off x="2328306" y="4441859"/>
            <a:ext cx="1191431" cy="42572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Modum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3928518-5535-D1D3-837F-E1497E36C1D1}"/>
              </a:ext>
            </a:extLst>
          </p:cNvPr>
          <p:cNvSpPr txBox="1"/>
          <p:nvPr/>
        </p:nvSpPr>
        <p:spPr>
          <a:xfrm>
            <a:off x="1552502" y="2201312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Trazabilidad en las cadenas de suministro de productos y bienes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Adoptada por diversas industrias, como la moda, la alimentación, la electrónica y la cosmética-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Usada por pequeñas y grandes empresas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5F5C7-DE41-63EF-8CD1-24F0E8CF2DDD}"/>
              </a:ext>
            </a:extLst>
          </p:cNvPr>
          <p:cNvSpPr txBox="1"/>
          <p:nvPr/>
        </p:nvSpPr>
        <p:spPr>
          <a:xfrm>
            <a:off x="5478377" y="2458234"/>
            <a:ext cx="237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T</a:t>
            </a:r>
            <a:r>
              <a:rPr lang="es-ES" sz="1200" dirty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razabilidad y transparencia en la cadena de suministro de productos de alto 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Centrados en la falsificación</a:t>
            </a:r>
            <a:endParaRPr lang="es-ES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1AB530-B4CD-570F-A637-AB14F6B45E86}"/>
              </a:ext>
            </a:extLst>
          </p:cNvPr>
          <p:cNvSpPr txBox="1"/>
          <p:nvPr/>
        </p:nvSpPr>
        <p:spPr>
          <a:xfrm>
            <a:off x="9254471" y="1737574"/>
            <a:ext cx="2834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Adoptada por diversas industrias, como la moda, la alimentación y la electrónica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Dubai" panose="020B0503030403030204" pitchFamily="34" charset="-78"/>
                <a:cs typeface="Dubai" panose="020B0503030403030204" pitchFamily="34" charset="-78"/>
              </a:rPr>
              <a:t>VeChain</a:t>
            </a: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 se centra en la escalabilidad y adaptabilidad, permitiendo soluciones personalizadas</a:t>
            </a:r>
            <a:endParaRPr lang="es-ES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97AF74-6446-1206-923D-968278BD8008}"/>
              </a:ext>
            </a:extLst>
          </p:cNvPr>
          <p:cNvSpPr txBox="1"/>
          <p:nvPr/>
        </p:nvSpPr>
        <p:spPr>
          <a:xfrm>
            <a:off x="8195458" y="4225807"/>
            <a:ext cx="2853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Plataforma </a:t>
            </a:r>
            <a:r>
              <a:rPr lang="es-ES" sz="1200" dirty="0" err="1">
                <a:latin typeface="Dubai" panose="020B0503030403030204" pitchFamily="34" charset="-78"/>
                <a:cs typeface="Dubai" panose="020B0503030403030204" pitchFamily="34" charset="-78"/>
              </a:rPr>
              <a:t>blockchain</a:t>
            </a: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 de código abierto y ecosistema descentralizado que se enfoca en la trazabilidad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Creando un registro inmutable y verificable de la historia y condiciones del producto</a:t>
            </a:r>
            <a:endParaRPr lang="es-ES" sz="1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34FAB7-DFC4-73DF-2A5E-9CE36AE0DDDF}"/>
              </a:ext>
            </a:extLst>
          </p:cNvPr>
          <p:cNvSpPr txBox="1"/>
          <p:nvPr/>
        </p:nvSpPr>
        <p:spPr>
          <a:xfrm>
            <a:off x="2872188" y="4927399"/>
            <a:ext cx="3653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Emplea contratos inteligentes en su plataforma para establecer umbrales y condiciones específicas, como rangos de temperatura aceptables.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Dubai" panose="020B0503030403030204" pitchFamily="34" charset="-78"/>
                <a:cs typeface="Dubai" panose="020B0503030403030204" pitchFamily="34" charset="-78"/>
              </a:rPr>
              <a:t>Automatizan procesos para cumplimiento de las condiciones establecidas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90618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s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FDA7"/>
      </a:accent1>
      <a:accent2>
        <a:srgbClr val="2091FF"/>
      </a:accent2>
      <a:accent3>
        <a:srgbClr val="6645CF"/>
      </a:accent3>
      <a:accent4>
        <a:srgbClr val="FB4B5E"/>
      </a:accent4>
      <a:accent5>
        <a:srgbClr val="FFA84E"/>
      </a:accent5>
      <a:accent6>
        <a:srgbClr val="E251E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14261</TotalTime>
  <Words>884</Words>
  <Application>Microsoft Macintosh PowerPoint</Application>
  <PresentationFormat>Panorámica</PresentationFormat>
  <Paragraphs>162</Paragraphs>
  <Slides>27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8" baseType="lpstr">
      <vt:lpstr>Arial</vt:lpstr>
      <vt:lpstr>Imperial</vt:lpstr>
      <vt:lpstr>Source-Serif-Bold</vt:lpstr>
      <vt:lpstr>Source-Serif-Regular</vt:lpstr>
      <vt:lpstr>Roboto</vt:lpstr>
      <vt:lpstr>marcinantb-regular</vt:lpstr>
      <vt:lpstr>Poppins</vt:lpstr>
      <vt:lpstr>marcinantb-bold</vt:lpstr>
      <vt:lpstr>Dubai</vt:lpstr>
      <vt:lpstr>PoppinsMotor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Infographics  Super Kit</dc:title>
  <dc:creator>Yolanda Tamayo</dc:creator>
  <cp:lastModifiedBy>Daniel Asensi Roch</cp:lastModifiedBy>
  <cp:revision>287</cp:revision>
  <dcterms:created xsi:type="dcterms:W3CDTF">2020-05-04T08:49:58Z</dcterms:created>
  <dcterms:modified xsi:type="dcterms:W3CDTF">2023-07-20T14:50:41Z</dcterms:modified>
</cp:coreProperties>
</file>